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1143" r:id="rId2"/>
    <p:sldId id="937" r:id="rId3"/>
    <p:sldId id="1100" r:id="rId4"/>
    <p:sldId id="1042" r:id="rId5"/>
    <p:sldId id="349" r:id="rId6"/>
    <p:sldId id="1130" r:id="rId7"/>
    <p:sldId id="1134" r:id="rId8"/>
    <p:sldId id="1135" r:id="rId9"/>
    <p:sldId id="1145" r:id="rId10"/>
    <p:sldId id="1140" r:id="rId11"/>
    <p:sldId id="1146" r:id="rId12"/>
    <p:sldId id="1139" r:id="rId13"/>
    <p:sldId id="1141" r:id="rId14"/>
    <p:sldId id="1142" r:id="rId15"/>
    <p:sldId id="1147" r:id="rId16"/>
    <p:sldId id="1149" r:id="rId17"/>
    <p:sldId id="1094" r:id="rId18"/>
    <p:sldId id="1093" r:id="rId19"/>
    <p:sldId id="1150" r:id="rId20"/>
    <p:sldId id="1096" r:id="rId21"/>
    <p:sldId id="1097" r:id="rId22"/>
    <p:sldId id="1098" r:id="rId23"/>
    <p:sldId id="1099" r:id="rId24"/>
    <p:sldId id="1151" r:id="rId25"/>
    <p:sldId id="1144" r:id="rId26"/>
    <p:sldId id="670" r:id="rId27"/>
    <p:sldId id="1009" r:id="rId28"/>
    <p:sldId id="1148" r:id="rId29"/>
    <p:sldId id="1095" r:id="rId30"/>
    <p:sldId id="1077" r:id="rId31"/>
    <p:sldId id="1089" r:id="rId32"/>
    <p:sldId id="1107" r:id="rId33"/>
    <p:sldId id="1078" r:id="rId34"/>
    <p:sldId id="1053" r:id="rId35"/>
    <p:sldId id="1054" r:id="rId36"/>
    <p:sldId id="1055" r:id="rId37"/>
    <p:sldId id="1056" r:id="rId38"/>
    <p:sldId id="1057" r:id="rId39"/>
    <p:sldId id="1090" r:id="rId40"/>
    <p:sldId id="1092" r:id="rId41"/>
    <p:sldId id="1131" r:id="rId42"/>
    <p:sldId id="1091" r:id="rId43"/>
    <p:sldId id="1038" r:id="rId4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natu Yusuf" initials="AY" lastIdx="4" clrIdx="0"/>
  <p:cmAuthor id="2" name="Thu Trieu" initials="TT" lastIdx="98" clrIdx="1"/>
  <p:cmAuthor id="3" name="Margaret Lee" initials="ML" lastIdx="87" clrIdx="2">
    <p:extLst>
      <p:ext uri="{19B8F6BF-5375-455C-9EA6-DF929625EA0E}">
        <p15:presenceInfo xmlns:p15="http://schemas.microsoft.com/office/powerpoint/2012/main" userId="Margaret Lee" providerId="None"/>
      </p:ext>
    </p:extLst>
  </p:cmAuthor>
  <p:cmAuthor id="4" name="Eleanor Ramsey" initials="ER" lastIdx="36" clrIdx="3">
    <p:extLst>
      <p:ext uri="{19B8F6BF-5375-455C-9EA6-DF929625EA0E}">
        <p15:presenceInfo xmlns:p15="http://schemas.microsoft.com/office/powerpoint/2012/main" userId="S::eramsey@mtaltd.com::779e4789-9298-48fe-9280-55c153896c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a:srgbClr val="D5E3CF"/>
    <a:srgbClr val="006600"/>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autoAdjust="0"/>
    <p:restoredTop sz="86410" autoAdjust="0"/>
  </p:normalViewPr>
  <p:slideViewPr>
    <p:cSldViewPr snapToGrid="0">
      <p:cViewPr>
        <p:scale>
          <a:sx n="57" d="100"/>
          <a:sy n="57" d="100"/>
        </p:scale>
        <p:origin x="17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56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0-21T12:13:17.311" idx="98">
    <p:pos x="5552" y="1301"/>
    <p:text>maybe remove this because this is regard to the old study findings</p:text>
    <p:extLst>
      <p:ext uri="{C676402C-5697-4E1C-873F-D02D1690AC5C}">
        <p15:threadingInfo xmlns:p15="http://schemas.microsoft.com/office/powerpoint/2012/main" timeZoneBias="420"/>
      </p:ext>
    </p:extLst>
  </p:cm>
</p:cmLst>
</file>

<file path=ppt/diagrams/_rels/data3.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6F8D2-CC2F-4593-8A99-28460498AF7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08CF5BD-6C4A-472F-957A-ABBB6CB1B82A}">
      <dgm:prSet phldrT="[Text]"/>
      <dgm:spPr>
        <a:solidFill>
          <a:srgbClr val="006600"/>
        </a:solidFill>
      </dgm:spPr>
      <dgm:t>
        <a:bodyPr/>
        <a:lstStyle/>
        <a:p>
          <a:r>
            <a:rPr lang="en-US" b="1" dirty="0">
              <a:latin typeface="+mn-lt"/>
            </a:rPr>
            <a:t>State/Local</a:t>
          </a:r>
        </a:p>
      </dgm:t>
    </dgm:pt>
    <dgm:pt modelId="{EA2941F3-1F52-42E2-8BA0-F8A8BB4CC1F5}" type="parTrans" cxnId="{5EE6D051-384E-468C-9F7A-DFF760341D80}">
      <dgm:prSet/>
      <dgm:spPr/>
      <dgm:t>
        <a:bodyPr/>
        <a:lstStyle/>
        <a:p>
          <a:endParaRPr lang="en-US">
            <a:latin typeface="Arial Black" pitchFamily="34" charset="0"/>
          </a:endParaRPr>
        </a:p>
      </dgm:t>
    </dgm:pt>
    <dgm:pt modelId="{72495E49-2F14-451C-8EE8-A4125FB47A22}" type="sibTrans" cxnId="{5EE6D051-384E-468C-9F7A-DFF760341D80}">
      <dgm:prSet/>
      <dgm:spPr/>
      <dgm:t>
        <a:bodyPr/>
        <a:lstStyle/>
        <a:p>
          <a:endParaRPr lang="en-US">
            <a:latin typeface="Arial Black" pitchFamily="34" charset="0"/>
          </a:endParaRPr>
        </a:p>
      </dgm:t>
    </dgm:pt>
    <dgm:pt modelId="{5AE5A2AC-0E8F-4BD8-8DA8-C2D19CBCB59F}">
      <dgm:prSet phldrT="[Text]"/>
      <dgm:spPr>
        <a:solidFill>
          <a:srgbClr val="006600"/>
        </a:solidFill>
      </dgm:spPr>
      <dgm:t>
        <a:bodyPr/>
        <a:lstStyle/>
        <a:p>
          <a:r>
            <a:rPr lang="en-US" b="1" dirty="0">
              <a:latin typeface="+mn-lt"/>
            </a:rPr>
            <a:t>Federal</a:t>
          </a:r>
        </a:p>
      </dgm:t>
    </dgm:pt>
    <dgm:pt modelId="{A0057BBA-A90D-406C-9CF0-95370998E0EE}" type="parTrans" cxnId="{8745FB12-8989-4109-8906-F966B2FD46A6}">
      <dgm:prSet/>
      <dgm:spPr/>
      <dgm:t>
        <a:bodyPr/>
        <a:lstStyle/>
        <a:p>
          <a:endParaRPr lang="en-US">
            <a:latin typeface="Arial Black" pitchFamily="34" charset="0"/>
          </a:endParaRPr>
        </a:p>
      </dgm:t>
    </dgm:pt>
    <dgm:pt modelId="{95F6F518-6DF6-4522-A715-0772C6CB412D}" type="sibTrans" cxnId="{8745FB12-8989-4109-8906-F966B2FD46A6}">
      <dgm:prSet/>
      <dgm:spPr/>
      <dgm:t>
        <a:bodyPr/>
        <a:lstStyle/>
        <a:p>
          <a:endParaRPr lang="en-US">
            <a:latin typeface="Arial Black" pitchFamily="34" charset="0"/>
          </a:endParaRPr>
        </a:p>
      </dgm:t>
    </dgm:pt>
    <dgm:pt modelId="{4B1BC97C-C460-4908-BC7B-2F8D0B27FC70}">
      <dgm:prSet phldrT="[Text]" custT="1"/>
      <dgm:spPr>
        <a:solidFill>
          <a:schemeClr val="accent6">
            <a:lumMod val="40000"/>
            <a:lumOff val="60000"/>
            <a:alpha val="90000"/>
          </a:schemeClr>
        </a:solidFill>
      </dgm:spPr>
      <dgm:t>
        <a:bodyPr/>
        <a:lstStyle/>
        <a:p>
          <a:r>
            <a:rPr lang="en-US" sz="2000" b="1" i="1" dirty="0">
              <a:latin typeface="+mn-lt"/>
            </a:rPr>
            <a:t>Adarand v. Pena</a:t>
          </a:r>
        </a:p>
      </dgm:t>
    </dgm:pt>
    <dgm:pt modelId="{08CB3937-FEC6-4C36-84E7-F16BF3EC1A10}" type="parTrans" cxnId="{9DC9264F-F765-404A-8494-05A8E1B50BC1}">
      <dgm:prSet/>
      <dgm:spPr/>
      <dgm:t>
        <a:bodyPr/>
        <a:lstStyle/>
        <a:p>
          <a:endParaRPr lang="en-US">
            <a:latin typeface="Arial Black" pitchFamily="34" charset="0"/>
          </a:endParaRPr>
        </a:p>
      </dgm:t>
    </dgm:pt>
    <dgm:pt modelId="{698FC2C1-EEE8-4A1D-B328-24AF9489849B}" type="sibTrans" cxnId="{9DC9264F-F765-404A-8494-05A8E1B50BC1}">
      <dgm:prSet/>
      <dgm:spPr/>
      <dgm:t>
        <a:bodyPr/>
        <a:lstStyle/>
        <a:p>
          <a:endParaRPr lang="en-US">
            <a:latin typeface="Arial Black" pitchFamily="34" charset="0"/>
          </a:endParaRPr>
        </a:p>
      </dgm:t>
    </dgm:pt>
    <dgm:pt modelId="{3C80BC17-858E-46CB-AC89-B1544CF862B8}">
      <dgm:prSet phldrT="[Text]"/>
      <dgm:spPr>
        <a:solidFill>
          <a:schemeClr val="accent6">
            <a:lumMod val="40000"/>
            <a:lumOff val="60000"/>
            <a:alpha val="90000"/>
          </a:schemeClr>
        </a:solidFill>
      </dgm:spPr>
      <dgm:t>
        <a:bodyPr/>
        <a:lstStyle/>
        <a:p>
          <a:endParaRPr lang="en-US" sz="2500" b="1" i="1" dirty="0">
            <a:solidFill>
              <a:schemeClr val="accent2">
                <a:lumMod val="50000"/>
              </a:schemeClr>
            </a:solidFill>
            <a:latin typeface="Arial Black" pitchFamily="34" charset="0"/>
          </a:endParaRPr>
        </a:p>
      </dgm:t>
    </dgm:pt>
    <dgm:pt modelId="{AA3ABFA7-251D-4785-BF52-79EB83BD6758}" type="parTrans" cxnId="{49A223CF-CE0F-4D36-8B5E-7B0FD9CB50CD}">
      <dgm:prSet/>
      <dgm:spPr/>
      <dgm:t>
        <a:bodyPr/>
        <a:lstStyle/>
        <a:p>
          <a:endParaRPr lang="en-US">
            <a:latin typeface="Arial Black" pitchFamily="34" charset="0"/>
          </a:endParaRPr>
        </a:p>
      </dgm:t>
    </dgm:pt>
    <dgm:pt modelId="{C2A5AE3D-F2AF-4FFB-84F6-FA012D5098AD}" type="sibTrans" cxnId="{49A223CF-CE0F-4D36-8B5E-7B0FD9CB50CD}">
      <dgm:prSet/>
      <dgm:spPr/>
      <dgm:t>
        <a:bodyPr/>
        <a:lstStyle/>
        <a:p>
          <a:endParaRPr lang="en-US">
            <a:latin typeface="Arial Black" pitchFamily="34" charset="0"/>
          </a:endParaRPr>
        </a:p>
      </dgm:t>
    </dgm:pt>
    <dgm:pt modelId="{4A47EAA0-FEFC-4F17-85B0-ECF8829A2A10}">
      <dgm:prSet phldrT="[Text]" custT="1"/>
      <dgm:spPr>
        <a:solidFill>
          <a:schemeClr val="accent6">
            <a:lumMod val="40000"/>
            <a:lumOff val="60000"/>
            <a:alpha val="90000"/>
          </a:schemeClr>
        </a:solidFill>
      </dgm:spPr>
      <dgm:t>
        <a:bodyPr/>
        <a:lstStyle/>
        <a:p>
          <a:endParaRPr lang="en-US" sz="2100" b="1" dirty="0">
            <a:latin typeface="Arial Black" pitchFamily="34" charset="0"/>
          </a:endParaRPr>
        </a:p>
      </dgm:t>
    </dgm:pt>
    <dgm:pt modelId="{B7D77B07-244C-4EF8-AB0C-45069320FBCD}" type="sibTrans" cxnId="{49D44B2E-83AE-454D-8FDB-745E909BF438}">
      <dgm:prSet/>
      <dgm:spPr/>
      <dgm:t>
        <a:bodyPr/>
        <a:lstStyle/>
        <a:p>
          <a:endParaRPr lang="en-US">
            <a:latin typeface="Arial Black" pitchFamily="34" charset="0"/>
          </a:endParaRPr>
        </a:p>
      </dgm:t>
    </dgm:pt>
    <dgm:pt modelId="{76A9C612-F65A-4991-B0E7-D35B0B1A2FC7}" type="parTrans" cxnId="{49D44B2E-83AE-454D-8FDB-745E909BF438}">
      <dgm:prSet/>
      <dgm:spPr/>
      <dgm:t>
        <a:bodyPr/>
        <a:lstStyle/>
        <a:p>
          <a:endParaRPr lang="en-US">
            <a:latin typeface="Arial Black" pitchFamily="34" charset="0"/>
          </a:endParaRPr>
        </a:p>
      </dgm:t>
    </dgm:pt>
    <dgm:pt modelId="{A3B3C524-C56A-4233-BBA4-D4FC18BAEDC5}">
      <dgm:prSet phldrT="[Text]" custT="1"/>
      <dgm:spPr>
        <a:solidFill>
          <a:schemeClr val="accent6">
            <a:lumMod val="40000"/>
            <a:lumOff val="60000"/>
            <a:alpha val="90000"/>
          </a:schemeClr>
        </a:solidFill>
      </dgm:spPr>
      <dgm:t>
        <a:bodyPr/>
        <a:lstStyle/>
        <a:p>
          <a:r>
            <a:rPr lang="en-US" sz="2000" b="1" i="1" dirty="0">
              <a:latin typeface="+mn-lt"/>
            </a:rPr>
            <a:t>Richmond v. Croson</a:t>
          </a:r>
          <a:endParaRPr lang="en-US" sz="1800" b="1" i="1" dirty="0">
            <a:latin typeface="+mn-lt"/>
          </a:endParaRPr>
        </a:p>
      </dgm:t>
    </dgm:pt>
    <dgm:pt modelId="{44CFF15C-5FB3-4219-9D87-7DEF2DEEEF90}" type="sibTrans" cxnId="{F938F3FF-6DFE-40BC-95A3-5B6EAA153D66}">
      <dgm:prSet/>
      <dgm:spPr/>
      <dgm:t>
        <a:bodyPr/>
        <a:lstStyle/>
        <a:p>
          <a:endParaRPr lang="en-US">
            <a:latin typeface="Arial Black" pitchFamily="34" charset="0"/>
          </a:endParaRPr>
        </a:p>
      </dgm:t>
    </dgm:pt>
    <dgm:pt modelId="{D2E42FDF-2EBD-4819-AF6F-5FB39B9947E3}" type="parTrans" cxnId="{F938F3FF-6DFE-40BC-95A3-5B6EAA153D66}">
      <dgm:prSet/>
      <dgm:spPr/>
      <dgm:t>
        <a:bodyPr/>
        <a:lstStyle/>
        <a:p>
          <a:endParaRPr lang="en-US">
            <a:latin typeface="Arial Black" pitchFamily="34" charset="0"/>
          </a:endParaRPr>
        </a:p>
      </dgm:t>
    </dgm:pt>
    <dgm:pt modelId="{73DC12BA-20A5-4322-A977-6481ADF8A6F4}" type="pres">
      <dgm:prSet presAssocID="{9916F8D2-CC2F-4593-8A99-28460498AF79}" presName="Name0" presStyleCnt="0">
        <dgm:presLayoutVars>
          <dgm:dir/>
          <dgm:animLvl val="lvl"/>
          <dgm:resizeHandles/>
        </dgm:presLayoutVars>
      </dgm:prSet>
      <dgm:spPr/>
    </dgm:pt>
    <dgm:pt modelId="{BF4D115D-A314-42A2-BB1D-E4B978CCE3F9}" type="pres">
      <dgm:prSet presAssocID="{A08CF5BD-6C4A-472F-957A-ABBB6CB1B82A}" presName="linNode" presStyleCnt="0"/>
      <dgm:spPr/>
    </dgm:pt>
    <dgm:pt modelId="{AC745ABF-4C1C-42A4-A1FE-FE93DCB38D73}" type="pres">
      <dgm:prSet presAssocID="{A08CF5BD-6C4A-472F-957A-ABBB6CB1B82A}" presName="parentShp" presStyleLbl="node1" presStyleIdx="0" presStyleCnt="2" custScaleX="112581" custLinFactNeighborX="7003" custLinFactNeighborY="-26">
        <dgm:presLayoutVars>
          <dgm:bulletEnabled val="1"/>
        </dgm:presLayoutVars>
      </dgm:prSet>
      <dgm:spPr/>
    </dgm:pt>
    <dgm:pt modelId="{50D03FA2-384A-436D-AFA3-A7F3EEF851C5}" type="pres">
      <dgm:prSet presAssocID="{A08CF5BD-6C4A-472F-957A-ABBB6CB1B82A}" presName="childShp" presStyleLbl="bgAccFollowNode1" presStyleIdx="0" presStyleCnt="2" custScaleX="113072">
        <dgm:presLayoutVars>
          <dgm:bulletEnabled val="1"/>
        </dgm:presLayoutVars>
      </dgm:prSet>
      <dgm:spPr/>
    </dgm:pt>
    <dgm:pt modelId="{79267FA4-F6F1-4A49-99C1-05292FF3DB35}" type="pres">
      <dgm:prSet presAssocID="{72495E49-2F14-451C-8EE8-A4125FB47A22}" presName="spacing" presStyleCnt="0"/>
      <dgm:spPr/>
    </dgm:pt>
    <dgm:pt modelId="{0235D9C2-321B-44D9-8E19-E62273CB9DA3}" type="pres">
      <dgm:prSet presAssocID="{5AE5A2AC-0E8F-4BD8-8DA8-C2D19CBCB59F}" presName="linNode" presStyleCnt="0"/>
      <dgm:spPr/>
    </dgm:pt>
    <dgm:pt modelId="{CDF8864A-6632-4366-9B73-5F9FCCAB7CDA}" type="pres">
      <dgm:prSet presAssocID="{5AE5A2AC-0E8F-4BD8-8DA8-C2D19CBCB59F}" presName="parentShp" presStyleLbl="node1" presStyleIdx="1" presStyleCnt="2" custLinFactNeighborX="6536" custLinFactNeighborY="-1110">
        <dgm:presLayoutVars>
          <dgm:bulletEnabled val="1"/>
        </dgm:presLayoutVars>
      </dgm:prSet>
      <dgm:spPr/>
    </dgm:pt>
    <dgm:pt modelId="{F55F5D4C-E458-43EA-812D-01811EE7FC8D}" type="pres">
      <dgm:prSet presAssocID="{5AE5A2AC-0E8F-4BD8-8DA8-C2D19CBCB59F}" presName="childShp" presStyleLbl="bgAccFollowNode1" presStyleIdx="1" presStyleCnt="2">
        <dgm:presLayoutVars>
          <dgm:bulletEnabled val="1"/>
        </dgm:presLayoutVars>
      </dgm:prSet>
      <dgm:spPr/>
    </dgm:pt>
  </dgm:ptLst>
  <dgm:cxnLst>
    <dgm:cxn modelId="{8745FB12-8989-4109-8906-F966B2FD46A6}" srcId="{9916F8D2-CC2F-4593-8A99-28460498AF79}" destId="{5AE5A2AC-0E8F-4BD8-8DA8-C2D19CBCB59F}" srcOrd="1" destOrd="0" parTransId="{A0057BBA-A90D-406C-9CF0-95370998E0EE}" sibTransId="{95F6F518-6DF6-4522-A715-0772C6CB412D}"/>
    <dgm:cxn modelId="{49D44B2E-83AE-454D-8FDB-745E909BF438}" srcId="{A08CF5BD-6C4A-472F-957A-ABBB6CB1B82A}" destId="{4A47EAA0-FEFC-4F17-85B0-ECF8829A2A10}" srcOrd="0" destOrd="0" parTransId="{76A9C612-F65A-4991-B0E7-D35B0B1A2FC7}" sibTransId="{B7D77B07-244C-4EF8-AB0C-45069320FBCD}"/>
    <dgm:cxn modelId="{FE08266C-210F-4A2C-8D61-599CD35A3D33}" type="presOf" srcId="{4B1BC97C-C460-4908-BC7B-2F8D0B27FC70}" destId="{F55F5D4C-E458-43EA-812D-01811EE7FC8D}" srcOrd="0" destOrd="1" presId="urn:microsoft.com/office/officeart/2005/8/layout/vList6"/>
    <dgm:cxn modelId="{9DC9264F-F765-404A-8494-05A8E1B50BC1}" srcId="{5AE5A2AC-0E8F-4BD8-8DA8-C2D19CBCB59F}" destId="{4B1BC97C-C460-4908-BC7B-2F8D0B27FC70}" srcOrd="1" destOrd="0" parTransId="{08CB3937-FEC6-4C36-84E7-F16BF3EC1A10}" sibTransId="{698FC2C1-EEE8-4A1D-B328-24AF9489849B}"/>
    <dgm:cxn modelId="{5EE6D051-384E-468C-9F7A-DFF760341D80}" srcId="{9916F8D2-CC2F-4593-8A99-28460498AF79}" destId="{A08CF5BD-6C4A-472F-957A-ABBB6CB1B82A}" srcOrd="0" destOrd="0" parTransId="{EA2941F3-1F52-42E2-8BA0-F8A8BB4CC1F5}" sibTransId="{72495E49-2F14-451C-8EE8-A4125FB47A22}"/>
    <dgm:cxn modelId="{F449A77C-5960-4C71-B46A-7F524E6CA36C}" type="presOf" srcId="{A08CF5BD-6C4A-472F-957A-ABBB6CB1B82A}" destId="{AC745ABF-4C1C-42A4-A1FE-FE93DCB38D73}" srcOrd="0" destOrd="0" presId="urn:microsoft.com/office/officeart/2005/8/layout/vList6"/>
    <dgm:cxn modelId="{A0C6F87F-5F14-41B3-B465-C39F05ECE88D}" type="presOf" srcId="{A3B3C524-C56A-4233-BBA4-D4FC18BAEDC5}" destId="{50D03FA2-384A-436D-AFA3-A7F3EEF851C5}" srcOrd="0" destOrd="1" presId="urn:microsoft.com/office/officeart/2005/8/layout/vList6"/>
    <dgm:cxn modelId="{E1C9B993-EF57-4C65-B0BB-8C4BA2181C2D}" type="presOf" srcId="{9916F8D2-CC2F-4593-8A99-28460498AF79}" destId="{73DC12BA-20A5-4322-A977-6481ADF8A6F4}" srcOrd="0" destOrd="0" presId="urn:microsoft.com/office/officeart/2005/8/layout/vList6"/>
    <dgm:cxn modelId="{325C9DB4-F211-4EF4-B094-16A180FE89DA}" type="presOf" srcId="{3C80BC17-858E-46CB-AC89-B1544CF862B8}" destId="{F55F5D4C-E458-43EA-812D-01811EE7FC8D}" srcOrd="0" destOrd="0" presId="urn:microsoft.com/office/officeart/2005/8/layout/vList6"/>
    <dgm:cxn modelId="{D99753BD-F813-43CC-9563-7B62C4D5B5FE}" type="presOf" srcId="{5AE5A2AC-0E8F-4BD8-8DA8-C2D19CBCB59F}" destId="{CDF8864A-6632-4366-9B73-5F9FCCAB7CDA}" srcOrd="0" destOrd="0" presId="urn:microsoft.com/office/officeart/2005/8/layout/vList6"/>
    <dgm:cxn modelId="{49A223CF-CE0F-4D36-8B5E-7B0FD9CB50CD}" srcId="{5AE5A2AC-0E8F-4BD8-8DA8-C2D19CBCB59F}" destId="{3C80BC17-858E-46CB-AC89-B1544CF862B8}" srcOrd="0" destOrd="0" parTransId="{AA3ABFA7-251D-4785-BF52-79EB83BD6758}" sibTransId="{C2A5AE3D-F2AF-4FFB-84F6-FA012D5098AD}"/>
    <dgm:cxn modelId="{F8A87CCF-78F3-41DC-B30A-5762F894F200}" type="presOf" srcId="{4A47EAA0-FEFC-4F17-85B0-ECF8829A2A10}" destId="{50D03FA2-384A-436D-AFA3-A7F3EEF851C5}" srcOrd="0" destOrd="0" presId="urn:microsoft.com/office/officeart/2005/8/layout/vList6"/>
    <dgm:cxn modelId="{F938F3FF-6DFE-40BC-95A3-5B6EAA153D66}" srcId="{A08CF5BD-6C4A-472F-957A-ABBB6CB1B82A}" destId="{A3B3C524-C56A-4233-BBA4-D4FC18BAEDC5}" srcOrd="1" destOrd="0" parTransId="{D2E42FDF-2EBD-4819-AF6F-5FB39B9947E3}" sibTransId="{44CFF15C-5FB3-4219-9D87-7DEF2DEEEF90}"/>
    <dgm:cxn modelId="{881D8668-DB58-44C2-A86E-0D63FCCE3089}" type="presParOf" srcId="{73DC12BA-20A5-4322-A977-6481ADF8A6F4}" destId="{BF4D115D-A314-42A2-BB1D-E4B978CCE3F9}" srcOrd="0" destOrd="0" presId="urn:microsoft.com/office/officeart/2005/8/layout/vList6"/>
    <dgm:cxn modelId="{AE550033-17BF-4320-9697-75E24764EE8B}" type="presParOf" srcId="{BF4D115D-A314-42A2-BB1D-E4B978CCE3F9}" destId="{AC745ABF-4C1C-42A4-A1FE-FE93DCB38D73}" srcOrd="0" destOrd="0" presId="urn:microsoft.com/office/officeart/2005/8/layout/vList6"/>
    <dgm:cxn modelId="{0323B7E7-22ED-403C-9663-8673AD7BD5E1}" type="presParOf" srcId="{BF4D115D-A314-42A2-BB1D-E4B978CCE3F9}" destId="{50D03FA2-384A-436D-AFA3-A7F3EEF851C5}" srcOrd="1" destOrd="0" presId="urn:microsoft.com/office/officeart/2005/8/layout/vList6"/>
    <dgm:cxn modelId="{1AB749B7-4FBA-4A5A-8A21-9B0D2D089FB7}" type="presParOf" srcId="{73DC12BA-20A5-4322-A977-6481ADF8A6F4}" destId="{79267FA4-F6F1-4A49-99C1-05292FF3DB35}" srcOrd="1" destOrd="0" presId="urn:microsoft.com/office/officeart/2005/8/layout/vList6"/>
    <dgm:cxn modelId="{8AD63AC1-EA98-445E-A13A-21EE19AB0C3C}" type="presParOf" srcId="{73DC12BA-20A5-4322-A977-6481ADF8A6F4}" destId="{0235D9C2-321B-44D9-8E19-E62273CB9DA3}" srcOrd="2" destOrd="0" presId="urn:microsoft.com/office/officeart/2005/8/layout/vList6"/>
    <dgm:cxn modelId="{82BFD801-7937-4269-8EFD-1E9743338752}" type="presParOf" srcId="{0235D9C2-321B-44D9-8E19-E62273CB9DA3}" destId="{CDF8864A-6632-4366-9B73-5F9FCCAB7CDA}" srcOrd="0" destOrd="0" presId="urn:microsoft.com/office/officeart/2005/8/layout/vList6"/>
    <dgm:cxn modelId="{7C95BECB-3BE0-43A7-872A-1DFBD662019A}" type="presParOf" srcId="{0235D9C2-321B-44D9-8E19-E62273CB9DA3}" destId="{F55F5D4C-E458-43EA-812D-01811EE7FC8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D93BC5-EFA5-494E-9E06-F7DEB3EE1D4A}"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A9B79C3D-FC35-4D5B-A5B4-C7A17EA03884}">
      <dgm:prSet phldrT="[Text]"/>
      <dgm:spPr>
        <a:solidFill>
          <a:srgbClr val="336600"/>
        </a:solidFill>
      </dgm:spPr>
      <dgm:t>
        <a:bodyPr/>
        <a:lstStyle/>
        <a:p>
          <a:r>
            <a:rPr lang="en-US" b="1" dirty="0">
              <a:solidFill>
                <a:schemeClr val="bg1"/>
              </a:solidFill>
              <a:latin typeface="Calibri body"/>
            </a:rPr>
            <a:t>Prime Contract Award</a:t>
          </a:r>
          <a:endParaRPr lang="en-US" dirty="0">
            <a:solidFill>
              <a:schemeClr val="bg1"/>
            </a:solidFill>
            <a:latin typeface="Calibri body"/>
          </a:endParaRPr>
        </a:p>
      </dgm:t>
    </dgm:pt>
    <dgm:pt modelId="{F0581711-1D7E-4D07-9467-53B67F27EB7A}" type="parTrans" cxnId="{763C4633-0A46-49CC-B01D-8634EA616065}">
      <dgm:prSet/>
      <dgm:spPr/>
      <dgm:t>
        <a:bodyPr/>
        <a:lstStyle/>
        <a:p>
          <a:endParaRPr lang="en-US">
            <a:latin typeface="Calibri body"/>
          </a:endParaRPr>
        </a:p>
      </dgm:t>
    </dgm:pt>
    <dgm:pt modelId="{4A9E6CAA-D4E1-42C7-B296-1818FAFD8DB5}" type="sibTrans" cxnId="{763C4633-0A46-49CC-B01D-8634EA616065}">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2272B5CD-598B-4F70-B201-02D683473C9C}">
      <dgm:prSet phldrT="[Text]"/>
      <dgm:spPr>
        <a:solidFill>
          <a:srgbClr val="336600"/>
        </a:solidFill>
      </dgm:spPr>
      <dgm:t>
        <a:bodyPr/>
        <a:lstStyle/>
        <a:p>
          <a:r>
            <a:rPr lang="en-US" b="1" dirty="0">
              <a:solidFill>
                <a:schemeClr val="bg1"/>
              </a:solidFill>
              <a:latin typeface="Calibri body"/>
            </a:rPr>
            <a:t>Contract Number and Award Date</a:t>
          </a:r>
          <a:endParaRPr lang="en-US" dirty="0">
            <a:solidFill>
              <a:schemeClr val="bg1"/>
            </a:solidFill>
            <a:latin typeface="Calibri body"/>
          </a:endParaRPr>
        </a:p>
      </dgm:t>
    </dgm:pt>
    <dgm:pt modelId="{49E4ADB2-6701-4046-B40F-F2C1C752445C}" type="parTrans" cxnId="{E0E3AC59-3826-43CB-92F1-C6551F91FB7E}">
      <dgm:prSet/>
      <dgm:spPr/>
      <dgm:t>
        <a:bodyPr/>
        <a:lstStyle/>
        <a:p>
          <a:endParaRPr lang="en-US">
            <a:latin typeface="Calibri body"/>
          </a:endParaRPr>
        </a:p>
      </dgm:t>
    </dgm:pt>
    <dgm:pt modelId="{FFC668B7-B2D1-4EC4-8F50-7BE8B4FD2A62}" type="sibTrans" cxnId="{E0E3AC59-3826-43CB-92F1-C6551F91FB7E}">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F72F78F1-2E5E-49C8-808E-39D0BB95A868}">
      <dgm:prSet phldrT="[Text]"/>
      <dgm:spPr>
        <a:solidFill>
          <a:srgbClr val="336600"/>
        </a:solidFill>
      </dgm:spPr>
      <dgm:t>
        <a:bodyPr/>
        <a:lstStyle/>
        <a:p>
          <a:r>
            <a:rPr lang="en-US" b="1" dirty="0">
              <a:solidFill>
                <a:schemeClr val="bg1"/>
              </a:solidFill>
              <a:latin typeface="Calibri body"/>
            </a:rPr>
            <a:t>Contract Industry Code</a:t>
          </a:r>
          <a:endParaRPr lang="en-US" dirty="0">
            <a:solidFill>
              <a:schemeClr val="bg1"/>
            </a:solidFill>
            <a:latin typeface="Calibri body"/>
          </a:endParaRPr>
        </a:p>
      </dgm:t>
    </dgm:pt>
    <dgm:pt modelId="{306AEFB1-AC89-4770-84A2-18AA9638E271}" type="parTrans" cxnId="{6CAC9286-1FF0-4B93-B893-7F1D0C8CD238}">
      <dgm:prSet/>
      <dgm:spPr/>
      <dgm:t>
        <a:bodyPr/>
        <a:lstStyle/>
        <a:p>
          <a:endParaRPr lang="en-US">
            <a:latin typeface="Calibri body"/>
          </a:endParaRPr>
        </a:p>
      </dgm:t>
    </dgm:pt>
    <dgm:pt modelId="{B416B279-EFB4-40E4-8EFD-6212E3844424}" type="sibTrans" cxnId="{6CAC9286-1FF0-4B93-B893-7F1D0C8CD238}">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D31DECDC-D500-4D40-9EF1-A062A07786B5}">
      <dgm:prSet phldrT="[Text]"/>
      <dgm:spPr>
        <a:solidFill>
          <a:srgbClr val="336600"/>
        </a:solidFill>
      </dgm:spPr>
      <dgm:t>
        <a:bodyPr/>
        <a:lstStyle/>
        <a:p>
          <a:r>
            <a:rPr lang="en-US" b="1" dirty="0">
              <a:solidFill>
                <a:schemeClr val="bg1"/>
              </a:solidFill>
              <a:latin typeface="Calibri body"/>
            </a:rPr>
            <a:t>Prime Ethnicity and Gender</a:t>
          </a:r>
          <a:endParaRPr lang="en-US" dirty="0">
            <a:solidFill>
              <a:schemeClr val="bg1"/>
            </a:solidFill>
            <a:latin typeface="Calibri body"/>
          </a:endParaRPr>
        </a:p>
      </dgm:t>
    </dgm:pt>
    <dgm:pt modelId="{507A101F-9173-45B8-BE7B-B5A9460B9920}" type="parTrans" cxnId="{86EEF416-21B0-4A7A-8F63-216BD164EAF4}">
      <dgm:prSet/>
      <dgm:spPr/>
      <dgm:t>
        <a:bodyPr/>
        <a:lstStyle/>
        <a:p>
          <a:endParaRPr lang="en-US">
            <a:latin typeface="Calibri body"/>
          </a:endParaRPr>
        </a:p>
      </dgm:t>
    </dgm:pt>
    <dgm:pt modelId="{FEA20748-2972-48F6-AC6C-ADCB9B8D2B98}" type="sibTrans" cxnId="{86EEF416-21B0-4A7A-8F63-216BD164EAF4}">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11E7D427-0085-47B9-A605-D9CDD14FFEFF}">
      <dgm:prSet phldrT="[Text]"/>
      <dgm:spPr>
        <a:solidFill>
          <a:srgbClr val="336600"/>
        </a:solidFill>
      </dgm:spPr>
      <dgm:t>
        <a:bodyPr/>
        <a:lstStyle/>
        <a:p>
          <a:r>
            <a:rPr lang="en-US" b="1" dirty="0">
              <a:solidFill>
                <a:schemeClr val="bg1"/>
              </a:solidFill>
              <a:latin typeface="Calibri body"/>
            </a:rPr>
            <a:t>Prime Task Orders</a:t>
          </a:r>
          <a:endParaRPr lang="en-US" dirty="0">
            <a:solidFill>
              <a:schemeClr val="bg1"/>
            </a:solidFill>
            <a:latin typeface="Calibri body"/>
          </a:endParaRPr>
        </a:p>
      </dgm:t>
    </dgm:pt>
    <dgm:pt modelId="{DBA8C2A7-D8ED-4645-9681-8ADBE7C0B0E1}" type="parTrans" cxnId="{BD667BF5-E069-43A1-8A95-4CB5A5455C0D}">
      <dgm:prSet/>
      <dgm:spPr/>
      <dgm:t>
        <a:bodyPr/>
        <a:lstStyle/>
        <a:p>
          <a:endParaRPr lang="en-US">
            <a:latin typeface="Calibri body"/>
          </a:endParaRPr>
        </a:p>
      </dgm:t>
    </dgm:pt>
    <dgm:pt modelId="{E9DAB2EB-0588-4244-A2EE-82E43C5D62C0}" type="sibTrans" cxnId="{BD667BF5-E069-43A1-8A95-4CB5A5455C0D}">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61070C70-437E-461C-ACF9-66A07A99500D}">
      <dgm:prSet phldrT="[Text]"/>
      <dgm:spPr>
        <a:solidFill>
          <a:srgbClr val="336600"/>
        </a:solidFill>
      </dgm:spPr>
      <dgm:t>
        <a:bodyPr/>
        <a:lstStyle/>
        <a:p>
          <a:pPr>
            <a:buClrTx/>
            <a:buSzTx/>
            <a:buFontTx/>
            <a:buNone/>
          </a:pPr>
          <a:r>
            <a:rPr lang="en-US" b="1" dirty="0">
              <a:solidFill>
                <a:schemeClr val="bg1"/>
              </a:solidFill>
              <a:latin typeface="Calibri body"/>
            </a:rPr>
            <a:t>Prime Amendment and Change Orders</a:t>
          </a:r>
          <a:endParaRPr lang="en-US" dirty="0">
            <a:solidFill>
              <a:schemeClr val="bg1"/>
            </a:solidFill>
            <a:latin typeface="Calibri body"/>
          </a:endParaRPr>
        </a:p>
      </dgm:t>
    </dgm:pt>
    <dgm:pt modelId="{B2153A9A-7AA9-4A7A-8B8C-23DBD50612D3}" type="parTrans" cxnId="{A757EEBE-CE0F-4E2B-B905-4AC482F86FD3}">
      <dgm:prSet/>
      <dgm:spPr/>
      <dgm:t>
        <a:bodyPr/>
        <a:lstStyle/>
        <a:p>
          <a:endParaRPr lang="en-US">
            <a:latin typeface="Calibri body"/>
          </a:endParaRPr>
        </a:p>
      </dgm:t>
    </dgm:pt>
    <dgm:pt modelId="{92B3A992-F1A0-4EF9-B387-C39E0F0B854C}" type="sibTrans" cxnId="{A757EEBE-CE0F-4E2B-B905-4AC482F86FD3}">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126F3AEE-4203-44FC-A954-B9AFA606351E}">
      <dgm:prSet phldrT="[Text]"/>
      <dgm:spPr>
        <a:solidFill>
          <a:srgbClr val="336600"/>
        </a:solidFill>
      </dgm:spPr>
      <dgm:t>
        <a:bodyPr/>
        <a:lstStyle/>
        <a:p>
          <a:pPr>
            <a:buClrTx/>
            <a:buSzTx/>
            <a:buFontTx/>
            <a:buNone/>
          </a:pPr>
          <a:r>
            <a:rPr lang="en-US" b="1" dirty="0">
              <a:solidFill>
                <a:schemeClr val="bg1"/>
              </a:solidFill>
              <a:latin typeface="Calibri body"/>
            </a:rPr>
            <a:t>Subcontract Award</a:t>
          </a:r>
          <a:endParaRPr lang="en-US" dirty="0">
            <a:solidFill>
              <a:schemeClr val="bg1"/>
            </a:solidFill>
            <a:latin typeface="Calibri body"/>
          </a:endParaRPr>
        </a:p>
      </dgm:t>
    </dgm:pt>
    <dgm:pt modelId="{C0A01D9B-6457-4AA0-A7B7-C1933A7DCC02}" type="parTrans" cxnId="{2EA3607A-8803-47DA-8750-A07062659C82}">
      <dgm:prSet/>
      <dgm:spPr/>
      <dgm:t>
        <a:bodyPr/>
        <a:lstStyle/>
        <a:p>
          <a:endParaRPr lang="en-US">
            <a:latin typeface="Calibri body"/>
          </a:endParaRPr>
        </a:p>
      </dgm:t>
    </dgm:pt>
    <dgm:pt modelId="{4EEAB869-7BBB-4590-9DFA-61AC8D4B4595}" type="sibTrans" cxnId="{2EA3607A-8803-47DA-8750-A07062659C82}">
      <dgm:prSet>
        <dgm:style>
          <a:lnRef idx="2">
            <a:schemeClr val="accent2"/>
          </a:lnRef>
          <a:fillRef idx="0">
            <a:schemeClr val="accent2"/>
          </a:fillRef>
          <a:effectRef idx="1">
            <a:schemeClr val="accent2"/>
          </a:effectRef>
          <a:fontRef idx="minor">
            <a:schemeClr val="tx1"/>
          </a:fontRef>
        </dgm:style>
      </dgm:prSet>
      <dgm:spPr>
        <a:ln>
          <a:solidFill>
            <a:srgbClr val="336600"/>
          </a:solidFill>
        </a:ln>
      </dgm:spPr>
      <dgm:t>
        <a:bodyPr/>
        <a:lstStyle/>
        <a:p>
          <a:endParaRPr lang="en-US">
            <a:latin typeface="Calibri body"/>
          </a:endParaRPr>
        </a:p>
      </dgm:t>
    </dgm:pt>
    <dgm:pt modelId="{3EAD801D-F4E4-4A6C-AFE1-C0BADA617C6F}">
      <dgm:prSet phldrT="[Text]"/>
      <dgm:spPr>
        <a:solidFill>
          <a:srgbClr val="336600"/>
        </a:solidFill>
      </dgm:spPr>
      <dgm:t>
        <a:bodyPr/>
        <a:lstStyle/>
        <a:p>
          <a:pPr>
            <a:buClrTx/>
            <a:buSzTx/>
            <a:buFontTx/>
            <a:buNone/>
          </a:pPr>
          <a:r>
            <a:rPr lang="en-US" b="1" dirty="0">
              <a:solidFill>
                <a:schemeClr val="bg1"/>
              </a:solidFill>
              <a:latin typeface="Calibri body"/>
            </a:rPr>
            <a:t>Subcontractor Ethnicity and Gender</a:t>
          </a:r>
          <a:endParaRPr lang="en-US" dirty="0">
            <a:solidFill>
              <a:schemeClr val="bg1"/>
            </a:solidFill>
            <a:latin typeface="Calibri body"/>
          </a:endParaRPr>
        </a:p>
      </dgm:t>
    </dgm:pt>
    <dgm:pt modelId="{4D82D6D8-9CE9-4DFE-AAC4-D83CD09A71AC}" type="parTrans" cxnId="{947A14D0-0394-40BA-BE28-09DF868D448F}">
      <dgm:prSet/>
      <dgm:spPr/>
      <dgm:t>
        <a:bodyPr/>
        <a:lstStyle/>
        <a:p>
          <a:endParaRPr lang="en-US">
            <a:latin typeface="Calibri body"/>
          </a:endParaRPr>
        </a:p>
      </dgm:t>
    </dgm:pt>
    <dgm:pt modelId="{0722E949-C209-4D51-89E7-7D5AB210A147}" type="sibTrans" cxnId="{947A14D0-0394-40BA-BE28-09DF868D448F}">
      <dgm:prSet/>
      <dgm:spPr/>
      <dgm:t>
        <a:bodyPr/>
        <a:lstStyle/>
        <a:p>
          <a:endParaRPr lang="en-US">
            <a:latin typeface="Calibri body"/>
          </a:endParaRPr>
        </a:p>
      </dgm:t>
    </dgm:pt>
    <dgm:pt modelId="{45B28FB7-2E00-47A8-9B1A-17ADDAF3331C}">
      <dgm:prSet phldrT="[Text]" custT="1"/>
      <dgm:spPr>
        <a:solidFill>
          <a:srgbClr val="336600"/>
        </a:solidFill>
      </dgm:spPr>
      <dgm:t>
        <a:bodyPr/>
        <a:lstStyle/>
        <a:p>
          <a:pPr>
            <a:buClrTx/>
            <a:buSzTx/>
            <a:buFontTx/>
            <a:buNone/>
          </a:pPr>
          <a:r>
            <a:rPr lang="en-US" sz="1700" b="1" kern="1200" dirty="0">
              <a:solidFill>
                <a:prstClr val="white"/>
              </a:solidFill>
              <a:latin typeface="Calibri body"/>
              <a:ea typeface="+mn-ea"/>
              <a:cs typeface="+mn-cs"/>
            </a:rPr>
            <a:t>Subcontract Payments</a:t>
          </a:r>
        </a:p>
      </dgm:t>
    </dgm:pt>
    <dgm:pt modelId="{68FD583A-41E4-4460-B22D-646B12B62661}" type="parTrans" cxnId="{AAE67EBF-1D0C-4A80-B5C8-9A230DB260B2}">
      <dgm:prSet/>
      <dgm:spPr/>
      <dgm:t>
        <a:bodyPr/>
        <a:lstStyle/>
        <a:p>
          <a:endParaRPr lang="en-US">
            <a:latin typeface="Calibri body"/>
          </a:endParaRPr>
        </a:p>
      </dgm:t>
    </dgm:pt>
    <dgm:pt modelId="{B0217423-2DF5-45BD-826B-6B3331428AF3}" type="sibTrans" cxnId="{AAE67EBF-1D0C-4A80-B5C8-9A230DB260B2}">
      <dgm:prSet/>
      <dgm:spPr>
        <a:ln w="12700">
          <a:solidFill>
            <a:srgbClr val="336600"/>
          </a:solidFill>
        </a:ln>
      </dgm:spPr>
      <dgm:t>
        <a:bodyPr/>
        <a:lstStyle/>
        <a:p>
          <a:endParaRPr lang="en-US">
            <a:latin typeface="Calibri body"/>
          </a:endParaRPr>
        </a:p>
      </dgm:t>
    </dgm:pt>
    <dgm:pt modelId="{CB6AF876-F1C3-4B9A-96FA-6151B38B33E0}" type="pres">
      <dgm:prSet presAssocID="{FBD93BC5-EFA5-494E-9E06-F7DEB3EE1D4A}" presName="Name0" presStyleCnt="0">
        <dgm:presLayoutVars>
          <dgm:dir/>
          <dgm:resizeHandles val="exact"/>
        </dgm:presLayoutVars>
      </dgm:prSet>
      <dgm:spPr/>
    </dgm:pt>
    <dgm:pt modelId="{A883A66F-A130-4721-A551-00617A64DADA}" type="pres">
      <dgm:prSet presAssocID="{A9B79C3D-FC35-4D5B-A5B4-C7A17EA03884}" presName="node" presStyleLbl="node1" presStyleIdx="0" presStyleCnt="9">
        <dgm:presLayoutVars>
          <dgm:bulletEnabled val="1"/>
        </dgm:presLayoutVars>
      </dgm:prSet>
      <dgm:spPr/>
    </dgm:pt>
    <dgm:pt modelId="{20CDDC5B-C141-4503-A697-EDBE0F74BD3F}" type="pres">
      <dgm:prSet presAssocID="{4A9E6CAA-D4E1-42C7-B296-1818FAFD8DB5}" presName="sibTrans" presStyleLbl="sibTrans1D1" presStyleIdx="0" presStyleCnt="8"/>
      <dgm:spPr/>
    </dgm:pt>
    <dgm:pt modelId="{D864C5B6-431D-4CF2-8814-6277F6D1E0A1}" type="pres">
      <dgm:prSet presAssocID="{4A9E6CAA-D4E1-42C7-B296-1818FAFD8DB5}" presName="connectorText" presStyleLbl="sibTrans1D1" presStyleIdx="0" presStyleCnt="8"/>
      <dgm:spPr/>
    </dgm:pt>
    <dgm:pt modelId="{7769CDC5-AE0F-42ED-B408-5B7EE841EE2D}" type="pres">
      <dgm:prSet presAssocID="{2272B5CD-598B-4F70-B201-02D683473C9C}" presName="node" presStyleLbl="node1" presStyleIdx="1" presStyleCnt="9">
        <dgm:presLayoutVars>
          <dgm:bulletEnabled val="1"/>
        </dgm:presLayoutVars>
      </dgm:prSet>
      <dgm:spPr/>
    </dgm:pt>
    <dgm:pt modelId="{DE7336F7-4B9C-4B8E-9C39-E4E97A246ED1}" type="pres">
      <dgm:prSet presAssocID="{FFC668B7-B2D1-4EC4-8F50-7BE8B4FD2A62}" presName="sibTrans" presStyleLbl="sibTrans1D1" presStyleIdx="1" presStyleCnt="8"/>
      <dgm:spPr/>
    </dgm:pt>
    <dgm:pt modelId="{96F2CD89-A619-435F-83BA-022F49AAAEBD}" type="pres">
      <dgm:prSet presAssocID="{FFC668B7-B2D1-4EC4-8F50-7BE8B4FD2A62}" presName="connectorText" presStyleLbl="sibTrans1D1" presStyleIdx="1" presStyleCnt="8"/>
      <dgm:spPr/>
    </dgm:pt>
    <dgm:pt modelId="{EF8EB29D-2B91-42DA-8059-5900FBF1AFA2}" type="pres">
      <dgm:prSet presAssocID="{F72F78F1-2E5E-49C8-808E-39D0BB95A868}" presName="node" presStyleLbl="node1" presStyleIdx="2" presStyleCnt="9">
        <dgm:presLayoutVars>
          <dgm:bulletEnabled val="1"/>
        </dgm:presLayoutVars>
      </dgm:prSet>
      <dgm:spPr/>
    </dgm:pt>
    <dgm:pt modelId="{EED0F426-EC83-4194-93C9-8A760F812A27}" type="pres">
      <dgm:prSet presAssocID="{B416B279-EFB4-40E4-8EFD-6212E3844424}" presName="sibTrans" presStyleLbl="sibTrans1D1" presStyleIdx="2" presStyleCnt="8"/>
      <dgm:spPr/>
    </dgm:pt>
    <dgm:pt modelId="{6ADB3C65-0A40-4C24-85F7-BB4B4CCAB1A0}" type="pres">
      <dgm:prSet presAssocID="{B416B279-EFB4-40E4-8EFD-6212E3844424}" presName="connectorText" presStyleLbl="sibTrans1D1" presStyleIdx="2" presStyleCnt="8"/>
      <dgm:spPr/>
    </dgm:pt>
    <dgm:pt modelId="{11F83C28-F069-43A2-9EE0-A42F52BAE7B5}" type="pres">
      <dgm:prSet presAssocID="{D31DECDC-D500-4D40-9EF1-A062A07786B5}" presName="node" presStyleLbl="node1" presStyleIdx="3" presStyleCnt="9">
        <dgm:presLayoutVars>
          <dgm:bulletEnabled val="1"/>
        </dgm:presLayoutVars>
      </dgm:prSet>
      <dgm:spPr/>
    </dgm:pt>
    <dgm:pt modelId="{E121F8A8-8587-4216-8D02-AE8AC605B6BA}" type="pres">
      <dgm:prSet presAssocID="{FEA20748-2972-48F6-AC6C-ADCB9B8D2B98}" presName="sibTrans" presStyleLbl="sibTrans1D1" presStyleIdx="3" presStyleCnt="8"/>
      <dgm:spPr/>
    </dgm:pt>
    <dgm:pt modelId="{E1A18460-141D-468F-85CD-B86102551189}" type="pres">
      <dgm:prSet presAssocID="{FEA20748-2972-48F6-AC6C-ADCB9B8D2B98}" presName="connectorText" presStyleLbl="sibTrans1D1" presStyleIdx="3" presStyleCnt="8"/>
      <dgm:spPr/>
    </dgm:pt>
    <dgm:pt modelId="{C755FE11-FE0F-49F9-9124-032D0631F75B}" type="pres">
      <dgm:prSet presAssocID="{11E7D427-0085-47B9-A605-D9CDD14FFEFF}" presName="node" presStyleLbl="node1" presStyleIdx="4" presStyleCnt="9" custLinFactNeighborX="0">
        <dgm:presLayoutVars>
          <dgm:bulletEnabled val="1"/>
        </dgm:presLayoutVars>
      </dgm:prSet>
      <dgm:spPr/>
    </dgm:pt>
    <dgm:pt modelId="{B92E66D3-9815-47F8-8277-111C2B779AFF}" type="pres">
      <dgm:prSet presAssocID="{E9DAB2EB-0588-4244-A2EE-82E43C5D62C0}" presName="sibTrans" presStyleLbl="sibTrans1D1" presStyleIdx="4" presStyleCnt="8"/>
      <dgm:spPr/>
    </dgm:pt>
    <dgm:pt modelId="{224CFCA5-6272-45CB-85BF-DACA67614AAE}" type="pres">
      <dgm:prSet presAssocID="{E9DAB2EB-0588-4244-A2EE-82E43C5D62C0}" presName="connectorText" presStyleLbl="sibTrans1D1" presStyleIdx="4" presStyleCnt="8"/>
      <dgm:spPr/>
    </dgm:pt>
    <dgm:pt modelId="{1BFA6268-185C-4493-A7A1-185AC7FCFA5A}" type="pres">
      <dgm:prSet presAssocID="{61070C70-437E-461C-ACF9-66A07A99500D}" presName="node" presStyleLbl="node1" presStyleIdx="5" presStyleCnt="9">
        <dgm:presLayoutVars>
          <dgm:bulletEnabled val="1"/>
        </dgm:presLayoutVars>
      </dgm:prSet>
      <dgm:spPr/>
    </dgm:pt>
    <dgm:pt modelId="{0D206946-08B3-4749-887D-9864FE5C89ED}" type="pres">
      <dgm:prSet presAssocID="{92B3A992-F1A0-4EF9-B387-C39E0F0B854C}" presName="sibTrans" presStyleLbl="sibTrans1D1" presStyleIdx="5" presStyleCnt="8"/>
      <dgm:spPr/>
    </dgm:pt>
    <dgm:pt modelId="{36E1CDE4-3E2E-4856-BDDC-BDD51132F27F}" type="pres">
      <dgm:prSet presAssocID="{92B3A992-F1A0-4EF9-B387-C39E0F0B854C}" presName="connectorText" presStyleLbl="sibTrans1D1" presStyleIdx="5" presStyleCnt="8"/>
      <dgm:spPr/>
    </dgm:pt>
    <dgm:pt modelId="{1FC09227-2375-439C-B5C8-BE527F5AE4EF}" type="pres">
      <dgm:prSet presAssocID="{126F3AEE-4203-44FC-A954-B9AFA606351E}" presName="node" presStyleLbl="node1" presStyleIdx="6" presStyleCnt="9">
        <dgm:presLayoutVars>
          <dgm:bulletEnabled val="1"/>
        </dgm:presLayoutVars>
      </dgm:prSet>
      <dgm:spPr/>
    </dgm:pt>
    <dgm:pt modelId="{F424FEF0-AC5B-4EBD-9F28-A9F2534288E8}" type="pres">
      <dgm:prSet presAssocID="{4EEAB869-7BBB-4590-9DFA-61AC8D4B4595}" presName="sibTrans" presStyleLbl="sibTrans1D1" presStyleIdx="6" presStyleCnt="8"/>
      <dgm:spPr/>
    </dgm:pt>
    <dgm:pt modelId="{55E9B890-0454-4073-A18D-24D7BCC3FB5B}" type="pres">
      <dgm:prSet presAssocID="{4EEAB869-7BBB-4590-9DFA-61AC8D4B4595}" presName="connectorText" presStyleLbl="sibTrans1D1" presStyleIdx="6" presStyleCnt="8"/>
      <dgm:spPr/>
    </dgm:pt>
    <dgm:pt modelId="{AB7BCFAB-2CE5-43CE-8092-2D050325752C}" type="pres">
      <dgm:prSet presAssocID="{45B28FB7-2E00-47A8-9B1A-17ADDAF3331C}" presName="node" presStyleLbl="node1" presStyleIdx="7" presStyleCnt="9">
        <dgm:presLayoutVars>
          <dgm:bulletEnabled val="1"/>
        </dgm:presLayoutVars>
      </dgm:prSet>
      <dgm:spPr/>
    </dgm:pt>
    <dgm:pt modelId="{41307385-0B74-4690-B2AB-901F37BB88D2}" type="pres">
      <dgm:prSet presAssocID="{B0217423-2DF5-45BD-826B-6B3331428AF3}" presName="sibTrans" presStyleLbl="sibTrans1D1" presStyleIdx="7" presStyleCnt="8"/>
      <dgm:spPr/>
    </dgm:pt>
    <dgm:pt modelId="{679BC603-D16B-4661-AD50-F4E7D86F230B}" type="pres">
      <dgm:prSet presAssocID="{B0217423-2DF5-45BD-826B-6B3331428AF3}" presName="connectorText" presStyleLbl="sibTrans1D1" presStyleIdx="7" presStyleCnt="8"/>
      <dgm:spPr/>
    </dgm:pt>
    <dgm:pt modelId="{5F254587-CAD9-48B2-AE59-9926C7ED6237}" type="pres">
      <dgm:prSet presAssocID="{3EAD801D-F4E4-4A6C-AFE1-C0BADA617C6F}" presName="node" presStyleLbl="node1" presStyleIdx="8" presStyleCnt="9">
        <dgm:presLayoutVars>
          <dgm:bulletEnabled val="1"/>
        </dgm:presLayoutVars>
      </dgm:prSet>
      <dgm:spPr/>
    </dgm:pt>
  </dgm:ptLst>
  <dgm:cxnLst>
    <dgm:cxn modelId="{F0FE6D00-3F0A-4840-9E41-6A0A9BCDCAA1}" type="presOf" srcId="{92B3A992-F1A0-4EF9-B387-C39E0F0B854C}" destId="{0D206946-08B3-4749-887D-9864FE5C89ED}" srcOrd="0" destOrd="0" presId="urn:microsoft.com/office/officeart/2005/8/layout/bProcess3"/>
    <dgm:cxn modelId="{86EEF416-21B0-4A7A-8F63-216BD164EAF4}" srcId="{FBD93BC5-EFA5-494E-9E06-F7DEB3EE1D4A}" destId="{D31DECDC-D500-4D40-9EF1-A062A07786B5}" srcOrd="3" destOrd="0" parTransId="{507A101F-9173-45B8-BE7B-B5A9460B9920}" sibTransId="{FEA20748-2972-48F6-AC6C-ADCB9B8D2B98}"/>
    <dgm:cxn modelId="{47473019-D3CD-46A5-9037-D3C5CEEDF5C5}" type="presOf" srcId="{E9DAB2EB-0588-4244-A2EE-82E43C5D62C0}" destId="{B92E66D3-9815-47F8-8277-111C2B779AFF}" srcOrd="0" destOrd="0" presId="urn:microsoft.com/office/officeart/2005/8/layout/bProcess3"/>
    <dgm:cxn modelId="{CD5EA919-A527-4F8E-B158-7B36B4AA3916}" type="presOf" srcId="{61070C70-437E-461C-ACF9-66A07A99500D}" destId="{1BFA6268-185C-4493-A7A1-185AC7FCFA5A}" srcOrd="0" destOrd="0" presId="urn:microsoft.com/office/officeart/2005/8/layout/bProcess3"/>
    <dgm:cxn modelId="{C5AF2F1E-593C-462C-90E2-91619921F63E}" type="presOf" srcId="{FFC668B7-B2D1-4EC4-8F50-7BE8B4FD2A62}" destId="{DE7336F7-4B9C-4B8E-9C39-E4E97A246ED1}" srcOrd="0" destOrd="0" presId="urn:microsoft.com/office/officeart/2005/8/layout/bProcess3"/>
    <dgm:cxn modelId="{93A6082D-1405-4B54-9785-F6759439D418}" type="presOf" srcId="{D31DECDC-D500-4D40-9EF1-A062A07786B5}" destId="{11F83C28-F069-43A2-9EE0-A42F52BAE7B5}" srcOrd="0" destOrd="0" presId="urn:microsoft.com/office/officeart/2005/8/layout/bProcess3"/>
    <dgm:cxn modelId="{763C4633-0A46-49CC-B01D-8634EA616065}" srcId="{FBD93BC5-EFA5-494E-9E06-F7DEB3EE1D4A}" destId="{A9B79C3D-FC35-4D5B-A5B4-C7A17EA03884}" srcOrd="0" destOrd="0" parTransId="{F0581711-1D7E-4D07-9467-53B67F27EB7A}" sibTransId="{4A9E6CAA-D4E1-42C7-B296-1818FAFD8DB5}"/>
    <dgm:cxn modelId="{7226D233-594E-49FD-AF5E-06061FA453A2}" type="presOf" srcId="{2272B5CD-598B-4F70-B201-02D683473C9C}" destId="{7769CDC5-AE0F-42ED-B408-5B7EE841EE2D}" srcOrd="0" destOrd="0" presId="urn:microsoft.com/office/officeart/2005/8/layout/bProcess3"/>
    <dgm:cxn modelId="{40FBB63E-513C-4378-80AE-A63BE8AC77AF}" type="presOf" srcId="{4A9E6CAA-D4E1-42C7-B296-1818FAFD8DB5}" destId="{D864C5B6-431D-4CF2-8814-6277F6D1E0A1}" srcOrd="1" destOrd="0" presId="urn:microsoft.com/office/officeart/2005/8/layout/bProcess3"/>
    <dgm:cxn modelId="{2DA8BA5D-7C26-4B8F-A65D-65964B7FC24B}" type="presOf" srcId="{B416B279-EFB4-40E4-8EFD-6212E3844424}" destId="{6ADB3C65-0A40-4C24-85F7-BB4B4CCAB1A0}" srcOrd="1" destOrd="0" presId="urn:microsoft.com/office/officeart/2005/8/layout/bProcess3"/>
    <dgm:cxn modelId="{4DEC1E4A-FE19-4C50-A2BB-AB3BBDA5064F}" type="presOf" srcId="{126F3AEE-4203-44FC-A954-B9AFA606351E}" destId="{1FC09227-2375-439C-B5C8-BE527F5AE4EF}" srcOrd="0" destOrd="0" presId="urn:microsoft.com/office/officeart/2005/8/layout/bProcess3"/>
    <dgm:cxn modelId="{AB64EB4D-3D1F-495F-A574-AEB06697CDEA}" type="presOf" srcId="{4EEAB869-7BBB-4590-9DFA-61AC8D4B4595}" destId="{55E9B890-0454-4073-A18D-24D7BCC3FB5B}" srcOrd="1" destOrd="0" presId="urn:microsoft.com/office/officeart/2005/8/layout/bProcess3"/>
    <dgm:cxn modelId="{33C56F72-782E-44C7-AC17-E17285C84AAF}" type="presOf" srcId="{F72F78F1-2E5E-49C8-808E-39D0BB95A868}" destId="{EF8EB29D-2B91-42DA-8059-5900FBF1AFA2}" srcOrd="0" destOrd="0" presId="urn:microsoft.com/office/officeart/2005/8/layout/bProcess3"/>
    <dgm:cxn modelId="{E0E3AC59-3826-43CB-92F1-C6551F91FB7E}" srcId="{FBD93BC5-EFA5-494E-9E06-F7DEB3EE1D4A}" destId="{2272B5CD-598B-4F70-B201-02D683473C9C}" srcOrd="1" destOrd="0" parTransId="{49E4ADB2-6701-4046-B40F-F2C1C752445C}" sibTransId="{FFC668B7-B2D1-4EC4-8F50-7BE8B4FD2A62}"/>
    <dgm:cxn modelId="{2EA3607A-8803-47DA-8750-A07062659C82}" srcId="{FBD93BC5-EFA5-494E-9E06-F7DEB3EE1D4A}" destId="{126F3AEE-4203-44FC-A954-B9AFA606351E}" srcOrd="6" destOrd="0" parTransId="{C0A01D9B-6457-4AA0-A7B7-C1933A7DCC02}" sibTransId="{4EEAB869-7BBB-4590-9DFA-61AC8D4B4595}"/>
    <dgm:cxn modelId="{C2191E7E-DEF9-442E-89B2-AFBA1F128276}" type="presOf" srcId="{FEA20748-2972-48F6-AC6C-ADCB9B8D2B98}" destId="{E1A18460-141D-468F-85CD-B86102551189}" srcOrd="1" destOrd="0" presId="urn:microsoft.com/office/officeart/2005/8/layout/bProcess3"/>
    <dgm:cxn modelId="{B869EF81-3934-418A-9588-0057B75D120D}" type="presOf" srcId="{E9DAB2EB-0588-4244-A2EE-82E43C5D62C0}" destId="{224CFCA5-6272-45CB-85BF-DACA67614AAE}" srcOrd="1" destOrd="0" presId="urn:microsoft.com/office/officeart/2005/8/layout/bProcess3"/>
    <dgm:cxn modelId="{7D059182-3031-4F29-91ED-ED1889F8DFDD}" type="presOf" srcId="{B0217423-2DF5-45BD-826B-6B3331428AF3}" destId="{679BC603-D16B-4661-AD50-F4E7D86F230B}" srcOrd="1" destOrd="0" presId="urn:microsoft.com/office/officeart/2005/8/layout/bProcess3"/>
    <dgm:cxn modelId="{74280883-DC87-4D11-86C2-04D47B3F987E}" type="presOf" srcId="{11E7D427-0085-47B9-A605-D9CDD14FFEFF}" destId="{C755FE11-FE0F-49F9-9124-032D0631F75B}" srcOrd="0" destOrd="0" presId="urn:microsoft.com/office/officeart/2005/8/layout/bProcess3"/>
    <dgm:cxn modelId="{CAC61786-A8F0-44A7-8AB5-95E498D86A57}" type="presOf" srcId="{3EAD801D-F4E4-4A6C-AFE1-C0BADA617C6F}" destId="{5F254587-CAD9-48B2-AE59-9926C7ED6237}" srcOrd="0" destOrd="0" presId="urn:microsoft.com/office/officeart/2005/8/layout/bProcess3"/>
    <dgm:cxn modelId="{6CAC9286-1FF0-4B93-B893-7F1D0C8CD238}" srcId="{FBD93BC5-EFA5-494E-9E06-F7DEB3EE1D4A}" destId="{F72F78F1-2E5E-49C8-808E-39D0BB95A868}" srcOrd="2" destOrd="0" parTransId="{306AEFB1-AC89-4770-84A2-18AA9638E271}" sibTransId="{B416B279-EFB4-40E4-8EFD-6212E3844424}"/>
    <dgm:cxn modelId="{B203B788-C257-4982-BE51-04772F858FCE}" type="presOf" srcId="{FFC668B7-B2D1-4EC4-8F50-7BE8B4FD2A62}" destId="{96F2CD89-A619-435F-83BA-022F49AAAEBD}" srcOrd="1" destOrd="0" presId="urn:microsoft.com/office/officeart/2005/8/layout/bProcess3"/>
    <dgm:cxn modelId="{E77C018D-BCF7-48FF-A678-5BE147AB71F9}" type="presOf" srcId="{4EEAB869-7BBB-4590-9DFA-61AC8D4B4595}" destId="{F424FEF0-AC5B-4EBD-9F28-A9F2534288E8}" srcOrd="0" destOrd="0" presId="urn:microsoft.com/office/officeart/2005/8/layout/bProcess3"/>
    <dgm:cxn modelId="{BBD5C9B0-51AF-4B02-8E48-56BFCAB48D33}" type="presOf" srcId="{4A9E6CAA-D4E1-42C7-B296-1818FAFD8DB5}" destId="{20CDDC5B-C141-4503-A697-EDBE0F74BD3F}" srcOrd="0" destOrd="0" presId="urn:microsoft.com/office/officeart/2005/8/layout/bProcess3"/>
    <dgm:cxn modelId="{99631AB3-1F0D-4AA7-9DA4-D2002F98D26F}" type="presOf" srcId="{45B28FB7-2E00-47A8-9B1A-17ADDAF3331C}" destId="{AB7BCFAB-2CE5-43CE-8092-2D050325752C}" srcOrd="0" destOrd="0" presId="urn:microsoft.com/office/officeart/2005/8/layout/bProcess3"/>
    <dgm:cxn modelId="{AF7465B4-1EEB-427D-A20E-8CA3EE475291}" type="presOf" srcId="{B0217423-2DF5-45BD-826B-6B3331428AF3}" destId="{41307385-0B74-4690-B2AB-901F37BB88D2}" srcOrd="0" destOrd="0" presId="urn:microsoft.com/office/officeart/2005/8/layout/bProcess3"/>
    <dgm:cxn modelId="{9224D9BB-8646-4A85-ADA0-068B4FBA77BF}" type="presOf" srcId="{FEA20748-2972-48F6-AC6C-ADCB9B8D2B98}" destId="{E121F8A8-8587-4216-8D02-AE8AC605B6BA}" srcOrd="0" destOrd="0" presId="urn:microsoft.com/office/officeart/2005/8/layout/bProcess3"/>
    <dgm:cxn modelId="{A757EEBE-CE0F-4E2B-B905-4AC482F86FD3}" srcId="{FBD93BC5-EFA5-494E-9E06-F7DEB3EE1D4A}" destId="{61070C70-437E-461C-ACF9-66A07A99500D}" srcOrd="5" destOrd="0" parTransId="{B2153A9A-7AA9-4A7A-8B8C-23DBD50612D3}" sibTransId="{92B3A992-F1A0-4EF9-B387-C39E0F0B854C}"/>
    <dgm:cxn modelId="{AAE67EBF-1D0C-4A80-B5C8-9A230DB260B2}" srcId="{FBD93BC5-EFA5-494E-9E06-F7DEB3EE1D4A}" destId="{45B28FB7-2E00-47A8-9B1A-17ADDAF3331C}" srcOrd="7" destOrd="0" parTransId="{68FD583A-41E4-4460-B22D-646B12B62661}" sibTransId="{B0217423-2DF5-45BD-826B-6B3331428AF3}"/>
    <dgm:cxn modelId="{486421C1-0AE1-41BB-8483-5E93ECE6C374}" type="presOf" srcId="{B416B279-EFB4-40E4-8EFD-6212E3844424}" destId="{EED0F426-EC83-4194-93C9-8A760F812A27}" srcOrd="0" destOrd="0" presId="urn:microsoft.com/office/officeart/2005/8/layout/bProcess3"/>
    <dgm:cxn modelId="{2B133DC7-11E6-457B-9AC6-0FD73798D230}" type="presOf" srcId="{92B3A992-F1A0-4EF9-B387-C39E0F0B854C}" destId="{36E1CDE4-3E2E-4856-BDDC-BDD51132F27F}" srcOrd="1" destOrd="0" presId="urn:microsoft.com/office/officeart/2005/8/layout/bProcess3"/>
    <dgm:cxn modelId="{07C34CC7-CDA5-4132-A2CA-12BDA26A3444}" type="presOf" srcId="{FBD93BC5-EFA5-494E-9E06-F7DEB3EE1D4A}" destId="{CB6AF876-F1C3-4B9A-96FA-6151B38B33E0}" srcOrd="0" destOrd="0" presId="urn:microsoft.com/office/officeart/2005/8/layout/bProcess3"/>
    <dgm:cxn modelId="{27EEC2CE-F9F7-4D18-B9FE-8C6B734AE73B}" type="presOf" srcId="{A9B79C3D-FC35-4D5B-A5B4-C7A17EA03884}" destId="{A883A66F-A130-4721-A551-00617A64DADA}" srcOrd="0" destOrd="0" presId="urn:microsoft.com/office/officeart/2005/8/layout/bProcess3"/>
    <dgm:cxn modelId="{947A14D0-0394-40BA-BE28-09DF868D448F}" srcId="{FBD93BC5-EFA5-494E-9E06-F7DEB3EE1D4A}" destId="{3EAD801D-F4E4-4A6C-AFE1-C0BADA617C6F}" srcOrd="8" destOrd="0" parTransId="{4D82D6D8-9CE9-4DFE-AAC4-D83CD09A71AC}" sibTransId="{0722E949-C209-4D51-89E7-7D5AB210A147}"/>
    <dgm:cxn modelId="{BD667BF5-E069-43A1-8A95-4CB5A5455C0D}" srcId="{FBD93BC5-EFA5-494E-9E06-F7DEB3EE1D4A}" destId="{11E7D427-0085-47B9-A605-D9CDD14FFEFF}" srcOrd="4" destOrd="0" parTransId="{DBA8C2A7-D8ED-4645-9681-8ADBE7C0B0E1}" sibTransId="{E9DAB2EB-0588-4244-A2EE-82E43C5D62C0}"/>
    <dgm:cxn modelId="{25000B2E-6E38-4178-B97D-3B7D739F5BDA}" type="presParOf" srcId="{CB6AF876-F1C3-4B9A-96FA-6151B38B33E0}" destId="{A883A66F-A130-4721-A551-00617A64DADA}" srcOrd="0" destOrd="0" presId="urn:microsoft.com/office/officeart/2005/8/layout/bProcess3"/>
    <dgm:cxn modelId="{19A2A67B-EC25-4388-A273-ACED81D06A89}" type="presParOf" srcId="{CB6AF876-F1C3-4B9A-96FA-6151B38B33E0}" destId="{20CDDC5B-C141-4503-A697-EDBE0F74BD3F}" srcOrd="1" destOrd="0" presId="urn:microsoft.com/office/officeart/2005/8/layout/bProcess3"/>
    <dgm:cxn modelId="{407A7B33-E8C1-4A3D-9E75-4DB4DF4769CB}" type="presParOf" srcId="{20CDDC5B-C141-4503-A697-EDBE0F74BD3F}" destId="{D864C5B6-431D-4CF2-8814-6277F6D1E0A1}" srcOrd="0" destOrd="0" presId="urn:microsoft.com/office/officeart/2005/8/layout/bProcess3"/>
    <dgm:cxn modelId="{CD01DC51-1069-49DE-8A0E-C87E42FAE594}" type="presParOf" srcId="{CB6AF876-F1C3-4B9A-96FA-6151B38B33E0}" destId="{7769CDC5-AE0F-42ED-B408-5B7EE841EE2D}" srcOrd="2" destOrd="0" presId="urn:microsoft.com/office/officeart/2005/8/layout/bProcess3"/>
    <dgm:cxn modelId="{7CD10F1A-FEDE-4CA6-93A0-D2027A9C86EF}" type="presParOf" srcId="{CB6AF876-F1C3-4B9A-96FA-6151B38B33E0}" destId="{DE7336F7-4B9C-4B8E-9C39-E4E97A246ED1}" srcOrd="3" destOrd="0" presId="urn:microsoft.com/office/officeart/2005/8/layout/bProcess3"/>
    <dgm:cxn modelId="{657512D3-CF22-4363-954B-65451F271C15}" type="presParOf" srcId="{DE7336F7-4B9C-4B8E-9C39-E4E97A246ED1}" destId="{96F2CD89-A619-435F-83BA-022F49AAAEBD}" srcOrd="0" destOrd="0" presId="urn:microsoft.com/office/officeart/2005/8/layout/bProcess3"/>
    <dgm:cxn modelId="{B839E410-8FBD-4A68-A7E8-2C30E21052DF}" type="presParOf" srcId="{CB6AF876-F1C3-4B9A-96FA-6151B38B33E0}" destId="{EF8EB29D-2B91-42DA-8059-5900FBF1AFA2}" srcOrd="4" destOrd="0" presId="urn:microsoft.com/office/officeart/2005/8/layout/bProcess3"/>
    <dgm:cxn modelId="{9637E26C-0F29-4405-9ADA-8B5F83FB29FB}" type="presParOf" srcId="{CB6AF876-F1C3-4B9A-96FA-6151B38B33E0}" destId="{EED0F426-EC83-4194-93C9-8A760F812A27}" srcOrd="5" destOrd="0" presId="urn:microsoft.com/office/officeart/2005/8/layout/bProcess3"/>
    <dgm:cxn modelId="{66C07707-2898-4276-8B9A-7673904BA7C1}" type="presParOf" srcId="{EED0F426-EC83-4194-93C9-8A760F812A27}" destId="{6ADB3C65-0A40-4C24-85F7-BB4B4CCAB1A0}" srcOrd="0" destOrd="0" presId="urn:microsoft.com/office/officeart/2005/8/layout/bProcess3"/>
    <dgm:cxn modelId="{0363B6B4-77BF-4B0E-9376-DFC8D8A6F906}" type="presParOf" srcId="{CB6AF876-F1C3-4B9A-96FA-6151B38B33E0}" destId="{11F83C28-F069-43A2-9EE0-A42F52BAE7B5}" srcOrd="6" destOrd="0" presId="urn:microsoft.com/office/officeart/2005/8/layout/bProcess3"/>
    <dgm:cxn modelId="{7B30ED29-F1E4-450F-A92D-0D7F8945D0A1}" type="presParOf" srcId="{CB6AF876-F1C3-4B9A-96FA-6151B38B33E0}" destId="{E121F8A8-8587-4216-8D02-AE8AC605B6BA}" srcOrd="7" destOrd="0" presId="urn:microsoft.com/office/officeart/2005/8/layout/bProcess3"/>
    <dgm:cxn modelId="{7CD25B5E-1D25-44E3-A189-583E00D8891A}" type="presParOf" srcId="{E121F8A8-8587-4216-8D02-AE8AC605B6BA}" destId="{E1A18460-141D-468F-85CD-B86102551189}" srcOrd="0" destOrd="0" presId="urn:microsoft.com/office/officeart/2005/8/layout/bProcess3"/>
    <dgm:cxn modelId="{E2CB0978-7FAB-448F-A8BD-84050204A4B0}" type="presParOf" srcId="{CB6AF876-F1C3-4B9A-96FA-6151B38B33E0}" destId="{C755FE11-FE0F-49F9-9124-032D0631F75B}" srcOrd="8" destOrd="0" presId="urn:microsoft.com/office/officeart/2005/8/layout/bProcess3"/>
    <dgm:cxn modelId="{C1576A4D-C862-4DD0-AB0E-984A54208DAC}" type="presParOf" srcId="{CB6AF876-F1C3-4B9A-96FA-6151B38B33E0}" destId="{B92E66D3-9815-47F8-8277-111C2B779AFF}" srcOrd="9" destOrd="0" presId="urn:microsoft.com/office/officeart/2005/8/layout/bProcess3"/>
    <dgm:cxn modelId="{F2A56FF9-32D0-44A8-86B6-B3BD65238C39}" type="presParOf" srcId="{B92E66D3-9815-47F8-8277-111C2B779AFF}" destId="{224CFCA5-6272-45CB-85BF-DACA67614AAE}" srcOrd="0" destOrd="0" presId="urn:microsoft.com/office/officeart/2005/8/layout/bProcess3"/>
    <dgm:cxn modelId="{4D55FC72-857E-4437-9CE1-7E134D0C7576}" type="presParOf" srcId="{CB6AF876-F1C3-4B9A-96FA-6151B38B33E0}" destId="{1BFA6268-185C-4493-A7A1-185AC7FCFA5A}" srcOrd="10" destOrd="0" presId="urn:microsoft.com/office/officeart/2005/8/layout/bProcess3"/>
    <dgm:cxn modelId="{15D0E7CE-67CE-4F61-897A-93DEB213029C}" type="presParOf" srcId="{CB6AF876-F1C3-4B9A-96FA-6151B38B33E0}" destId="{0D206946-08B3-4749-887D-9864FE5C89ED}" srcOrd="11" destOrd="0" presId="urn:microsoft.com/office/officeart/2005/8/layout/bProcess3"/>
    <dgm:cxn modelId="{31C01C2F-23E2-470B-BC55-0831B14ADAD6}" type="presParOf" srcId="{0D206946-08B3-4749-887D-9864FE5C89ED}" destId="{36E1CDE4-3E2E-4856-BDDC-BDD51132F27F}" srcOrd="0" destOrd="0" presId="urn:microsoft.com/office/officeart/2005/8/layout/bProcess3"/>
    <dgm:cxn modelId="{4B0E93AE-BF0A-4CA6-A62F-C04AA473CFD1}" type="presParOf" srcId="{CB6AF876-F1C3-4B9A-96FA-6151B38B33E0}" destId="{1FC09227-2375-439C-B5C8-BE527F5AE4EF}" srcOrd="12" destOrd="0" presId="urn:microsoft.com/office/officeart/2005/8/layout/bProcess3"/>
    <dgm:cxn modelId="{D2DE44E8-85D8-45D4-8A0E-ECE41FA100CD}" type="presParOf" srcId="{CB6AF876-F1C3-4B9A-96FA-6151B38B33E0}" destId="{F424FEF0-AC5B-4EBD-9F28-A9F2534288E8}" srcOrd="13" destOrd="0" presId="urn:microsoft.com/office/officeart/2005/8/layout/bProcess3"/>
    <dgm:cxn modelId="{549E6B79-C09E-4C30-930E-C6B0CFBD5887}" type="presParOf" srcId="{F424FEF0-AC5B-4EBD-9F28-A9F2534288E8}" destId="{55E9B890-0454-4073-A18D-24D7BCC3FB5B}" srcOrd="0" destOrd="0" presId="urn:microsoft.com/office/officeart/2005/8/layout/bProcess3"/>
    <dgm:cxn modelId="{AD5666F8-AE39-4D0E-A552-F6BB9DC820FB}" type="presParOf" srcId="{CB6AF876-F1C3-4B9A-96FA-6151B38B33E0}" destId="{AB7BCFAB-2CE5-43CE-8092-2D050325752C}" srcOrd="14" destOrd="0" presId="urn:microsoft.com/office/officeart/2005/8/layout/bProcess3"/>
    <dgm:cxn modelId="{C025C8D2-37A2-42C2-9E10-56BC5FFB4B90}" type="presParOf" srcId="{CB6AF876-F1C3-4B9A-96FA-6151B38B33E0}" destId="{41307385-0B74-4690-B2AB-901F37BB88D2}" srcOrd="15" destOrd="0" presId="urn:microsoft.com/office/officeart/2005/8/layout/bProcess3"/>
    <dgm:cxn modelId="{75C9CBD7-1433-4342-92ED-63D8359B36F5}" type="presParOf" srcId="{41307385-0B74-4690-B2AB-901F37BB88D2}" destId="{679BC603-D16B-4661-AD50-F4E7D86F230B}" srcOrd="0" destOrd="0" presId="urn:microsoft.com/office/officeart/2005/8/layout/bProcess3"/>
    <dgm:cxn modelId="{7036E146-34CE-4009-B8EF-D95592119131}" type="presParOf" srcId="{CB6AF876-F1C3-4B9A-96FA-6151B38B33E0}" destId="{5F254587-CAD9-48B2-AE59-9926C7ED6237}"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01F12A-D202-4DD8-A7F6-B7D0CB5B9956}" type="doc">
      <dgm:prSet loTypeId="urn:microsoft.com/office/officeart/2005/8/layout/vList4#1" loCatId="list" qsTypeId="urn:microsoft.com/office/officeart/2005/8/quickstyle/simple1" qsCatId="simple" csTypeId="urn:microsoft.com/office/officeart/2005/8/colors/accent5_5" csCatId="accent5" phldr="1"/>
      <dgm:spPr/>
      <dgm:t>
        <a:bodyPr/>
        <a:lstStyle/>
        <a:p>
          <a:endParaRPr lang="en-US"/>
        </a:p>
      </dgm:t>
    </dgm:pt>
    <dgm:pt modelId="{92728786-A22C-4201-872A-BCBFC937FC4D}">
      <dgm:prSet phldrT="[Text]"/>
      <dgm:spPr>
        <a:solidFill>
          <a:schemeClr val="tx1">
            <a:alpha val="89804"/>
          </a:schemeClr>
        </a:solidFill>
      </dgm:spPr>
      <dgm:t>
        <a:bodyPr/>
        <a:lstStyle/>
        <a:p>
          <a:r>
            <a:rPr lang="en-US" b="1" dirty="0">
              <a:latin typeface="Arial Black" panose="020B0A04020102020204" pitchFamily="34" charset="0"/>
            </a:rPr>
            <a:t>Vendors Lists – may not be current</a:t>
          </a:r>
        </a:p>
      </dgm:t>
    </dgm:pt>
    <dgm:pt modelId="{AEAE7083-A027-4AD7-919E-A6669514D473}">
      <dgm:prSet phldrT="[Text]"/>
      <dgm:spPr>
        <a:solidFill>
          <a:schemeClr val="tx1">
            <a:alpha val="89804"/>
          </a:schemeClr>
        </a:solidFill>
      </dgm:spPr>
      <dgm:t>
        <a:bodyPr/>
        <a:lstStyle/>
        <a:p>
          <a:r>
            <a:rPr lang="en-US" b="1" dirty="0">
              <a:latin typeface="Arial Black" panose="020B0A04020102020204" pitchFamily="34" charset="0"/>
            </a:rPr>
            <a:t>Business Licenses – are over-inclusive </a:t>
          </a:r>
        </a:p>
      </dgm:t>
    </dgm:pt>
    <dgm:pt modelId="{43ADC68C-EB09-4736-9F93-25F88D756391}">
      <dgm:prSet phldrT="[Text]"/>
      <dgm:spPr>
        <a:solidFill>
          <a:schemeClr val="tx1">
            <a:alpha val="89804"/>
          </a:schemeClr>
        </a:solidFill>
      </dgm:spPr>
      <dgm:t>
        <a:bodyPr/>
        <a:lstStyle/>
        <a:p>
          <a:r>
            <a:rPr lang="en-US" b="1" dirty="0">
              <a:latin typeface="Arial Black" panose="020B0A04020102020204" pitchFamily="34" charset="0"/>
            </a:rPr>
            <a:t>Dun &amp; Bradstreet – undercounts small, new, and M/WBEs</a:t>
          </a:r>
        </a:p>
      </dgm:t>
    </dgm:pt>
    <dgm:pt modelId="{3762262F-716C-4A4B-B61E-B400B9CFE810}">
      <dgm:prSet phldrT="[Text]"/>
      <dgm:spPr>
        <a:solidFill>
          <a:schemeClr val="tx1">
            <a:alpha val="89804"/>
          </a:schemeClr>
        </a:solidFill>
      </dgm:spPr>
      <dgm:t>
        <a:bodyPr/>
        <a:lstStyle/>
        <a:p>
          <a:r>
            <a:rPr lang="en-US" dirty="0">
              <a:latin typeface="Arial Black" panose="020B0A04020102020204" pitchFamily="34" charset="0"/>
            </a:rPr>
            <a:t>Mason Tillman does not rely on:</a:t>
          </a:r>
        </a:p>
      </dgm:t>
    </dgm:pt>
    <dgm:pt modelId="{953F47E4-BC70-4F94-B21A-518C17786F16}" type="sibTrans" cxnId="{0769BBAA-956A-4C3A-A13F-E5DA8F27D4A9}">
      <dgm:prSet/>
      <dgm:spPr/>
      <dgm:t>
        <a:bodyPr/>
        <a:lstStyle/>
        <a:p>
          <a:endParaRPr lang="en-US"/>
        </a:p>
      </dgm:t>
    </dgm:pt>
    <dgm:pt modelId="{487BD39D-BE1C-47F6-BAA4-99225049387F}" type="parTrans" cxnId="{0769BBAA-956A-4C3A-A13F-E5DA8F27D4A9}">
      <dgm:prSet/>
      <dgm:spPr/>
      <dgm:t>
        <a:bodyPr/>
        <a:lstStyle/>
        <a:p>
          <a:endParaRPr lang="en-US"/>
        </a:p>
      </dgm:t>
    </dgm:pt>
    <dgm:pt modelId="{BBA26274-B870-4F53-9CE8-95138AB25C43}" type="sibTrans" cxnId="{8D1F84C2-87CF-4C1B-8089-6782D5685E85}">
      <dgm:prSet/>
      <dgm:spPr/>
      <dgm:t>
        <a:bodyPr/>
        <a:lstStyle/>
        <a:p>
          <a:endParaRPr lang="en-US"/>
        </a:p>
      </dgm:t>
    </dgm:pt>
    <dgm:pt modelId="{DD7BBD30-6648-4A4D-8466-BAECDC945431}" type="parTrans" cxnId="{8D1F84C2-87CF-4C1B-8089-6782D5685E85}">
      <dgm:prSet/>
      <dgm:spPr/>
      <dgm:t>
        <a:bodyPr/>
        <a:lstStyle/>
        <a:p>
          <a:endParaRPr lang="en-US"/>
        </a:p>
      </dgm:t>
    </dgm:pt>
    <dgm:pt modelId="{1ECECF8B-21B8-4959-A6F2-138B583F34CE}" type="sibTrans" cxnId="{466C45F7-5CFD-4393-9B2E-ABDDFE33C5BA}">
      <dgm:prSet/>
      <dgm:spPr/>
      <dgm:t>
        <a:bodyPr/>
        <a:lstStyle/>
        <a:p>
          <a:endParaRPr lang="en-US"/>
        </a:p>
      </dgm:t>
    </dgm:pt>
    <dgm:pt modelId="{4AA63372-6578-4281-9994-BCC0B68704DE}" type="parTrans" cxnId="{466C45F7-5CFD-4393-9B2E-ABDDFE33C5BA}">
      <dgm:prSet/>
      <dgm:spPr/>
      <dgm:t>
        <a:bodyPr/>
        <a:lstStyle/>
        <a:p>
          <a:endParaRPr lang="en-US"/>
        </a:p>
      </dgm:t>
    </dgm:pt>
    <dgm:pt modelId="{9C727A9A-BB8C-44A5-B40D-B5ADF6D6690E}" type="sibTrans" cxnId="{2FE1777E-6EC7-4907-84DE-3C91E8C66BEE}">
      <dgm:prSet/>
      <dgm:spPr/>
      <dgm:t>
        <a:bodyPr/>
        <a:lstStyle/>
        <a:p>
          <a:endParaRPr lang="en-US"/>
        </a:p>
      </dgm:t>
    </dgm:pt>
    <dgm:pt modelId="{9081D51A-2A60-40A1-9798-255C6E2F989F}" type="parTrans" cxnId="{2FE1777E-6EC7-4907-84DE-3C91E8C66BEE}">
      <dgm:prSet/>
      <dgm:spPr/>
      <dgm:t>
        <a:bodyPr/>
        <a:lstStyle/>
        <a:p>
          <a:endParaRPr lang="en-US"/>
        </a:p>
      </dgm:t>
    </dgm:pt>
    <dgm:pt modelId="{0A20FF30-BCFD-4BDE-A3FE-74544FA21C28}" type="pres">
      <dgm:prSet presAssocID="{BE01F12A-D202-4DD8-A7F6-B7D0CB5B9956}" presName="linear" presStyleCnt="0">
        <dgm:presLayoutVars>
          <dgm:dir/>
          <dgm:resizeHandles val="exact"/>
        </dgm:presLayoutVars>
      </dgm:prSet>
      <dgm:spPr/>
    </dgm:pt>
    <dgm:pt modelId="{2ABF4A75-C668-48B5-BC74-A178282FB81B}" type="pres">
      <dgm:prSet presAssocID="{3762262F-716C-4A4B-B61E-B400B9CFE810}" presName="comp" presStyleCnt="0"/>
      <dgm:spPr/>
    </dgm:pt>
    <dgm:pt modelId="{11E278E6-B5DA-4593-8B92-B6A5BB32CF71}" type="pres">
      <dgm:prSet presAssocID="{3762262F-716C-4A4B-B61E-B400B9CFE810}" presName="box" presStyleLbl="node1" presStyleIdx="0" presStyleCnt="1" custLinFactNeighborY="604"/>
      <dgm:spPr/>
    </dgm:pt>
    <dgm:pt modelId="{E8E6AF16-A90F-4AEC-8C7C-D9C36FC051F0}" type="pres">
      <dgm:prSet presAssocID="{3762262F-716C-4A4B-B61E-B400B9CFE810}" presName="img" presStyleLbl="fgImgPlace1" presStyleIdx="0" presStyleCnt="1" custScaleX="71833"/>
      <dgm:spPr>
        <a:blipFill rotWithShape="0">
          <a:blip xmlns:r="http://schemas.openxmlformats.org/officeDocument/2006/relationships" r:embed="rId1"/>
          <a:stretch>
            <a:fillRect/>
          </a:stretch>
        </a:blipFill>
      </dgm:spPr>
    </dgm:pt>
    <dgm:pt modelId="{B67EC4C1-4E5A-41F0-BB74-FE1A44F5CEBA}" type="pres">
      <dgm:prSet presAssocID="{3762262F-716C-4A4B-B61E-B400B9CFE810}" presName="text" presStyleLbl="node1" presStyleIdx="0" presStyleCnt="1">
        <dgm:presLayoutVars>
          <dgm:bulletEnabled val="1"/>
        </dgm:presLayoutVars>
      </dgm:prSet>
      <dgm:spPr/>
    </dgm:pt>
  </dgm:ptLst>
  <dgm:cxnLst>
    <dgm:cxn modelId="{28CA3010-3535-47FE-B7CF-FE2BEB9F78B4}" type="presOf" srcId="{AEAE7083-A027-4AD7-919E-A6669514D473}" destId="{B67EC4C1-4E5A-41F0-BB74-FE1A44F5CEBA}" srcOrd="1" destOrd="2" presId="urn:microsoft.com/office/officeart/2005/8/layout/vList4#1"/>
    <dgm:cxn modelId="{6DDDC118-DD2B-41EE-B124-FDEB62CF535E}" type="presOf" srcId="{92728786-A22C-4201-872A-BCBFC937FC4D}" destId="{11E278E6-B5DA-4593-8B92-B6A5BB32CF71}" srcOrd="0" destOrd="3" presId="urn:microsoft.com/office/officeart/2005/8/layout/vList4#1"/>
    <dgm:cxn modelId="{E9201B1B-6AA1-4E31-A4F8-55CB8F237691}" type="presOf" srcId="{BE01F12A-D202-4DD8-A7F6-B7D0CB5B9956}" destId="{0A20FF30-BCFD-4BDE-A3FE-74544FA21C28}" srcOrd="0" destOrd="0" presId="urn:microsoft.com/office/officeart/2005/8/layout/vList4#1"/>
    <dgm:cxn modelId="{DB03B73B-D9FA-4E10-8138-04C98330473E}" type="presOf" srcId="{92728786-A22C-4201-872A-BCBFC937FC4D}" destId="{B67EC4C1-4E5A-41F0-BB74-FE1A44F5CEBA}" srcOrd="1" destOrd="3" presId="urn:microsoft.com/office/officeart/2005/8/layout/vList4#1"/>
    <dgm:cxn modelId="{13189851-D2D5-4B86-831E-EB0249A4670C}" type="presOf" srcId="{AEAE7083-A027-4AD7-919E-A6669514D473}" destId="{11E278E6-B5DA-4593-8B92-B6A5BB32CF71}" srcOrd="0" destOrd="2" presId="urn:microsoft.com/office/officeart/2005/8/layout/vList4#1"/>
    <dgm:cxn modelId="{89794179-8B6C-4892-8E99-8BF545DB3B4C}" type="presOf" srcId="{3762262F-716C-4A4B-B61E-B400B9CFE810}" destId="{11E278E6-B5DA-4593-8B92-B6A5BB32CF71}" srcOrd="0" destOrd="0" presId="urn:microsoft.com/office/officeart/2005/8/layout/vList4#1"/>
    <dgm:cxn modelId="{2FE1777E-6EC7-4907-84DE-3C91E8C66BEE}" srcId="{3762262F-716C-4A4B-B61E-B400B9CFE810}" destId="{43ADC68C-EB09-4736-9F93-25F88D756391}" srcOrd="0" destOrd="0" parTransId="{9081D51A-2A60-40A1-9798-255C6E2F989F}" sibTransId="{9C727A9A-BB8C-44A5-B40D-B5ADF6D6690E}"/>
    <dgm:cxn modelId="{0769BBAA-956A-4C3A-A13F-E5DA8F27D4A9}" srcId="{BE01F12A-D202-4DD8-A7F6-B7D0CB5B9956}" destId="{3762262F-716C-4A4B-B61E-B400B9CFE810}" srcOrd="0" destOrd="0" parTransId="{487BD39D-BE1C-47F6-BAA4-99225049387F}" sibTransId="{953F47E4-BC70-4F94-B21A-518C17786F16}"/>
    <dgm:cxn modelId="{54C220AE-9B2F-4B20-A7AA-862642C207C0}" type="presOf" srcId="{43ADC68C-EB09-4736-9F93-25F88D756391}" destId="{B67EC4C1-4E5A-41F0-BB74-FE1A44F5CEBA}" srcOrd="1" destOrd="1" presId="urn:microsoft.com/office/officeart/2005/8/layout/vList4#1"/>
    <dgm:cxn modelId="{5BB404BA-EA5D-468E-B654-BDD03EFE349E}" type="presOf" srcId="{43ADC68C-EB09-4736-9F93-25F88D756391}" destId="{11E278E6-B5DA-4593-8B92-B6A5BB32CF71}" srcOrd="0" destOrd="1" presId="urn:microsoft.com/office/officeart/2005/8/layout/vList4#1"/>
    <dgm:cxn modelId="{8D1F84C2-87CF-4C1B-8089-6782D5685E85}" srcId="{3762262F-716C-4A4B-B61E-B400B9CFE810}" destId="{92728786-A22C-4201-872A-BCBFC937FC4D}" srcOrd="2" destOrd="0" parTransId="{DD7BBD30-6648-4A4D-8466-BAECDC945431}" sibTransId="{BBA26274-B870-4F53-9CE8-95138AB25C43}"/>
    <dgm:cxn modelId="{3DA019E9-2795-4E16-81F5-7BDDB2659D32}" type="presOf" srcId="{3762262F-716C-4A4B-B61E-B400B9CFE810}" destId="{B67EC4C1-4E5A-41F0-BB74-FE1A44F5CEBA}" srcOrd="1" destOrd="0" presId="urn:microsoft.com/office/officeart/2005/8/layout/vList4#1"/>
    <dgm:cxn modelId="{466C45F7-5CFD-4393-9B2E-ABDDFE33C5BA}" srcId="{3762262F-716C-4A4B-B61E-B400B9CFE810}" destId="{AEAE7083-A027-4AD7-919E-A6669514D473}" srcOrd="1" destOrd="0" parTransId="{4AA63372-6578-4281-9994-BCC0B68704DE}" sibTransId="{1ECECF8B-21B8-4959-A6F2-138B583F34CE}"/>
    <dgm:cxn modelId="{C29E644B-3713-4C51-8505-4D3AF7869ACE}" type="presParOf" srcId="{0A20FF30-BCFD-4BDE-A3FE-74544FA21C28}" destId="{2ABF4A75-C668-48B5-BC74-A178282FB81B}" srcOrd="0" destOrd="0" presId="urn:microsoft.com/office/officeart/2005/8/layout/vList4#1"/>
    <dgm:cxn modelId="{F2B20D4F-9D32-4F18-8687-82BBFD7F2978}" type="presParOf" srcId="{2ABF4A75-C668-48B5-BC74-A178282FB81B}" destId="{11E278E6-B5DA-4593-8B92-B6A5BB32CF71}" srcOrd="0" destOrd="0" presId="urn:microsoft.com/office/officeart/2005/8/layout/vList4#1"/>
    <dgm:cxn modelId="{DAB08050-9051-4749-87CD-46C115EFAC1B}" type="presParOf" srcId="{2ABF4A75-C668-48B5-BC74-A178282FB81B}" destId="{E8E6AF16-A90F-4AEC-8C7C-D9C36FC051F0}" srcOrd="1" destOrd="0" presId="urn:microsoft.com/office/officeart/2005/8/layout/vList4#1"/>
    <dgm:cxn modelId="{221A5ACD-33B0-4FCB-B53A-78B5CEEE4E6D}" type="presParOf" srcId="{2ABF4A75-C668-48B5-BC74-A178282FB81B}" destId="{B67EC4C1-4E5A-41F0-BB74-FE1A44F5CEB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1E9552-D80E-42BB-BB9C-A31A62F7D973}" type="doc">
      <dgm:prSet loTypeId="urn:microsoft.com/office/officeart/2005/8/layout/radial4" loCatId="relationship" qsTypeId="urn:microsoft.com/office/officeart/2005/8/quickstyle/simple1" qsCatId="simple" csTypeId="urn:microsoft.com/office/officeart/2005/8/colors/accent6_2" csCatId="accent6" phldr="1"/>
      <dgm:spPr/>
      <dgm:t>
        <a:bodyPr/>
        <a:lstStyle/>
        <a:p>
          <a:endParaRPr lang="en-US"/>
        </a:p>
      </dgm:t>
    </dgm:pt>
    <dgm:pt modelId="{F189C149-73C8-4216-B445-4F2B351D81B4}">
      <dgm:prSet phldrT="[Text]"/>
      <dgm:spPr>
        <a:solidFill>
          <a:srgbClr val="006600"/>
        </a:solidFill>
      </dgm:spPr>
      <dgm:t>
        <a:bodyPr/>
        <a:lstStyle/>
        <a:p>
          <a:r>
            <a:rPr lang="en-US" dirty="0"/>
            <a:t>Pool of Businesses</a:t>
          </a:r>
        </a:p>
      </dgm:t>
    </dgm:pt>
    <dgm:pt modelId="{0CC4FF27-4856-4322-BDE0-C9462637544A}" type="parTrans" cxnId="{5F4A0A7F-52BC-4E81-86D0-DF65F71D412F}">
      <dgm:prSet/>
      <dgm:spPr/>
      <dgm:t>
        <a:bodyPr/>
        <a:lstStyle/>
        <a:p>
          <a:endParaRPr lang="en-US"/>
        </a:p>
      </dgm:t>
    </dgm:pt>
    <dgm:pt modelId="{3BC4A6B2-4B3F-4023-9B5A-4A8238A4EAA8}" type="sibTrans" cxnId="{5F4A0A7F-52BC-4E81-86D0-DF65F71D412F}">
      <dgm:prSet/>
      <dgm:spPr/>
      <dgm:t>
        <a:bodyPr/>
        <a:lstStyle/>
        <a:p>
          <a:endParaRPr lang="en-US"/>
        </a:p>
      </dgm:t>
    </dgm:pt>
    <dgm:pt modelId="{75415A06-598F-4C97-8A50-23A595579698}">
      <dgm:prSet phldrT="[Text]"/>
      <dgm:spPr>
        <a:solidFill>
          <a:srgbClr val="006600"/>
        </a:solidFill>
      </dgm:spPr>
      <dgm:t>
        <a:bodyPr/>
        <a:lstStyle/>
        <a:p>
          <a:r>
            <a:rPr lang="en-US" dirty="0">
              <a:latin typeface="Arial Black" panose="020B0A04020102020204" pitchFamily="34" charset="0"/>
            </a:rPr>
            <a:t>Certification Lists</a:t>
          </a:r>
          <a:endParaRPr lang="en-US" dirty="0"/>
        </a:p>
      </dgm:t>
    </dgm:pt>
    <dgm:pt modelId="{9B55EA0F-8CFB-4CF1-9F54-395E6BD22A20}" type="parTrans" cxnId="{5232937B-9DF7-45B9-AA62-9AE8E45A7012}">
      <dgm:prSet/>
      <dgm:spPr/>
      <dgm:t>
        <a:bodyPr/>
        <a:lstStyle/>
        <a:p>
          <a:endParaRPr lang="en-US"/>
        </a:p>
      </dgm:t>
    </dgm:pt>
    <dgm:pt modelId="{FAA181AB-5F5C-4597-A1AD-CA3029298B44}" type="sibTrans" cxnId="{5232937B-9DF7-45B9-AA62-9AE8E45A7012}">
      <dgm:prSet/>
      <dgm:spPr/>
      <dgm:t>
        <a:bodyPr/>
        <a:lstStyle/>
        <a:p>
          <a:endParaRPr lang="en-US"/>
        </a:p>
      </dgm:t>
    </dgm:pt>
    <dgm:pt modelId="{9AAD9E86-8622-4194-B6C2-74C3BA298DBD}">
      <dgm:prSet phldrT="[Text]"/>
      <dgm:spPr>
        <a:solidFill>
          <a:srgbClr val="006600"/>
        </a:solidFill>
      </dgm:spPr>
      <dgm:t>
        <a:bodyPr/>
        <a:lstStyle/>
        <a:p>
          <a:r>
            <a:rPr lang="en-US" dirty="0">
              <a:latin typeface="Arial Black" panose="020B0A04020102020204" pitchFamily="34" charset="0"/>
            </a:rPr>
            <a:t>Bidders Lists</a:t>
          </a:r>
          <a:endParaRPr lang="en-US" dirty="0"/>
        </a:p>
      </dgm:t>
    </dgm:pt>
    <dgm:pt modelId="{E794DDFE-4D10-4E1E-BA52-343C0949F769}" type="parTrans" cxnId="{934B16A3-0A41-464E-AAE7-30C37ED3C72A}">
      <dgm:prSet/>
      <dgm:spPr/>
      <dgm:t>
        <a:bodyPr/>
        <a:lstStyle/>
        <a:p>
          <a:endParaRPr lang="en-US"/>
        </a:p>
      </dgm:t>
    </dgm:pt>
    <dgm:pt modelId="{9BBCFFC6-B42C-46F8-82CA-D53EDEC06C57}" type="sibTrans" cxnId="{934B16A3-0A41-464E-AAE7-30C37ED3C72A}">
      <dgm:prSet/>
      <dgm:spPr/>
      <dgm:t>
        <a:bodyPr/>
        <a:lstStyle/>
        <a:p>
          <a:endParaRPr lang="en-US"/>
        </a:p>
      </dgm:t>
    </dgm:pt>
    <dgm:pt modelId="{298F18C4-6AB0-437A-BC0B-A046F5CA55A2}">
      <dgm:prSet phldrT="[Text]"/>
      <dgm:spPr>
        <a:solidFill>
          <a:srgbClr val="006600"/>
        </a:solidFill>
      </dgm:spPr>
      <dgm:t>
        <a:bodyPr/>
        <a:lstStyle/>
        <a:p>
          <a:r>
            <a:rPr lang="en-US" dirty="0">
              <a:latin typeface="Arial Black" panose="020B0A04020102020204" pitchFamily="34" charset="0"/>
            </a:rPr>
            <a:t>Association/ Chamber Membership Lists</a:t>
          </a:r>
          <a:endParaRPr lang="en-US" dirty="0"/>
        </a:p>
      </dgm:t>
    </dgm:pt>
    <dgm:pt modelId="{F37B6B18-5247-46DE-88A5-98C97272F388}" type="parTrans" cxnId="{08CAE064-7799-44A1-AC50-327A40AB744E}">
      <dgm:prSet/>
      <dgm:spPr/>
      <dgm:t>
        <a:bodyPr/>
        <a:lstStyle/>
        <a:p>
          <a:endParaRPr lang="en-US"/>
        </a:p>
      </dgm:t>
    </dgm:pt>
    <dgm:pt modelId="{2447565C-6F88-4AAA-8429-E0CE9CA1DF59}" type="sibTrans" cxnId="{08CAE064-7799-44A1-AC50-327A40AB744E}">
      <dgm:prSet/>
      <dgm:spPr/>
      <dgm:t>
        <a:bodyPr/>
        <a:lstStyle/>
        <a:p>
          <a:endParaRPr lang="en-US"/>
        </a:p>
      </dgm:t>
    </dgm:pt>
    <dgm:pt modelId="{9124A20F-5408-4E4C-BE7E-9C005909E507}">
      <dgm:prSet/>
      <dgm:spPr>
        <a:solidFill>
          <a:srgbClr val="006600"/>
        </a:solidFill>
      </dgm:spPr>
      <dgm:t>
        <a:bodyPr/>
        <a:lstStyle/>
        <a:p>
          <a:r>
            <a:rPr lang="en-US" dirty="0">
              <a:latin typeface="Arial Black" panose="020B0A04020102020204" pitchFamily="34" charset="0"/>
            </a:rPr>
            <a:t>Business Advocacy Groups</a:t>
          </a:r>
          <a:endParaRPr lang="en-US" dirty="0"/>
        </a:p>
      </dgm:t>
    </dgm:pt>
    <dgm:pt modelId="{18BC20BE-7534-44BA-AC7E-905109845336}" type="parTrans" cxnId="{729E14C4-F00D-4D3A-8645-D922918E7FA1}">
      <dgm:prSet/>
      <dgm:spPr/>
      <dgm:t>
        <a:bodyPr/>
        <a:lstStyle/>
        <a:p>
          <a:endParaRPr lang="en-US"/>
        </a:p>
      </dgm:t>
    </dgm:pt>
    <dgm:pt modelId="{26732F2E-1D3C-461E-A768-01AD1D6E1EBB}" type="sibTrans" cxnId="{729E14C4-F00D-4D3A-8645-D922918E7FA1}">
      <dgm:prSet/>
      <dgm:spPr/>
      <dgm:t>
        <a:bodyPr/>
        <a:lstStyle/>
        <a:p>
          <a:endParaRPr lang="en-US"/>
        </a:p>
      </dgm:t>
    </dgm:pt>
    <dgm:pt modelId="{D8B7417F-0CEF-4BB1-93C2-85265D526588}">
      <dgm:prSet/>
      <dgm:spPr>
        <a:solidFill>
          <a:srgbClr val="006600"/>
        </a:solidFill>
      </dgm:spPr>
      <dgm:t>
        <a:bodyPr/>
        <a:lstStyle/>
        <a:p>
          <a:r>
            <a:rPr lang="en-US" dirty="0">
              <a:latin typeface="Arial Black" panose="020B0A04020102020204" pitchFamily="34" charset="0"/>
            </a:rPr>
            <a:t>Social Media Outreach</a:t>
          </a:r>
          <a:endParaRPr lang="en-US" dirty="0"/>
        </a:p>
      </dgm:t>
    </dgm:pt>
    <dgm:pt modelId="{110C393B-17D9-42EC-8C2B-9ED398441666}" type="parTrans" cxnId="{672BA5A7-2AAC-4BB6-B54D-B4901B999C17}">
      <dgm:prSet/>
      <dgm:spPr/>
      <dgm:t>
        <a:bodyPr/>
        <a:lstStyle/>
        <a:p>
          <a:endParaRPr lang="en-US"/>
        </a:p>
      </dgm:t>
    </dgm:pt>
    <dgm:pt modelId="{FB5A3507-6966-4C2B-ABBA-7B2F13A2915A}" type="sibTrans" cxnId="{672BA5A7-2AAC-4BB6-B54D-B4901B999C17}">
      <dgm:prSet/>
      <dgm:spPr/>
      <dgm:t>
        <a:bodyPr/>
        <a:lstStyle/>
        <a:p>
          <a:endParaRPr lang="en-US"/>
        </a:p>
      </dgm:t>
    </dgm:pt>
    <dgm:pt modelId="{86E0BCC7-3303-481D-8A07-30010AC0171C}">
      <dgm:prSet phldrT="[Text]"/>
      <dgm:spPr>
        <a:solidFill>
          <a:srgbClr val="006600"/>
        </a:solidFill>
      </dgm:spPr>
      <dgm:t>
        <a:bodyPr/>
        <a:lstStyle/>
        <a:p>
          <a:r>
            <a:rPr lang="en-US" dirty="0">
              <a:latin typeface="Arial Black" panose="020B0A04020102020204" pitchFamily="34" charset="0"/>
            </a:rPr>
            <a:t>Business Community Meetings</a:t>
          </a:r>
          <a:endParaRPr lang="en-US" dirty="0"/>
        </a:p>
      </dgm:t>
    </dgm:pt>
    <dgm:pt modelId="{7A89AD35-B917-4E97-ACB9-A43818459B5A}" type="parTrans" cxnId="{7FA2D56F-7A72-4D38-8E34-A09741C84305}">
      <dgm:prSet/>
      <dgm:spPr/>
      <dgm:t>
        <a:bodyPr/>
        <a:lstStyle/>
        <a:p>
          <a:endParaRPr lang="en-US"/>
        </a:p>
      </dgm:t>
    </dgm:pt>
    <dgm:pt modelId="{6474A1D5-D5A0-44E5-AB38-12E7EE9FF2DC}" type="sibTrans" cxnId="{7FA2D56F-7A72-4D38-8E34-A09741C84305}">
      <dgm:prSet/>
      <dgm:spPr/>
      <dgm:t>
        <a:bodyPr/>
        <a:lstStyle/>
        <a:p>
          <a:endParaRPr lang="en-US"/>
        </a:p>
      </dgm:t>
    </dgm:pt>
    <dgm:pt modelId="{3C46DE6B-D388-4C12-9FDA-556216D30BF9}" type="pres">
      <dgm:prSet presAssocID="{7F1E9552-D80E-42BB-BB9C-A31A62F7D973}" presName="cycle" presStyleCnt="0">
        <dgm:presLayoutVars>
          <dgm:chMax val="1"/>
          <dgm:dir/>
          <dgm:animLvl val="ctr"/>
          <dgm:resizeHandles val="exact"/>
        </dgm:presLayoutVars>
      </dgm:prSet>
      <dgm:spPr/>
    </dgm:pt>
    <dgm:pt modelId="{D98C0645-B490-400D-8515-8DE437714E68}" type="pres">
      <dgm:prSet presAssocID="{F189C149-73C8-4216-B445-4F2B351D81B4}" presName="centerShape" presStyleLbl="node0" presStyleIdx="0" presStyleCnt="1" custLinFactNeighborY="131"/>
      <dgm:spPr/>
    </dgm:pt>
    <dgm:pt modelId="{D91CFE62-BF3F-4670-9B2B-CACF56198B9E}" type="pres">
      <dgm:prSet presAssocID="{9B55EA0F-8CFB-4CF1-9F54-395E6BD22A20}" presName="parTrans" presStyleLbl="bgSibTrans2D1" presStyleIdx="0" presStyleCnt="6"/>
      <dgm:spPr/>
    </dgm:pt>
    <dgm:pt modelId="{897282AA-4FEE-4D7A-8C0A-267090B5679E}" type="pres">
      <dgm:prSet presAssocID="{75415A06-598F-4C97-8A50-23A595579698}" presName="node" presStyleLbl="node1" presStyleIdx="0" presStyleCnt="6" custRadScaleRad="100986" custRadScaleInc="-26734">
        <dgm:presLayoutVars>
          <dgm:bulletEnabled val="1"/>
        </dgm:presLayoutVars>
      </dgm:prSet>
      <dgm:spPr/>
    </dgm:pt>
    <dgm:pt modelId="{2E456CD8-7A95-4C34-A765-E1E0BFBE006B}" type="pres">
      <dgm:prSet presAssocID="{E794DDFE-4D10-4E1E-BA52-343C0949F769}" presName="parTrans" presStyleLbl="bgSibTrans2D1" presStyleIdx="1" presStyleCnt="6"/>
      <dgm:spPr/>
    </dgm:pt>
    <dgm:pt modelId="{9AD8E619-D8BF-42F9-BE2E-F6C0169B7E85}" type="pres">
      <dgm:prSet presAssocID="{9AAD9E86-8622-4194-B6C2-74C3BA298DBD}" presName="node" presStyleLbl="node1" presStyleIdx="1" presStyleCnt="6" custRadScaleRad="92423" custRadScaleInc="-23607">
        <dgm:presLayoutVars>
          <dgm:bulletEnabled val="1"/>
        </dgm:presLayoutVars>
      </dgm:prSet>
      <dgm:spPr/>
    </dgm:pt>
    <dgm:pt modelId="{161C723B-3685-4387-A4C8-F49BCE8049E5}" type="pres">
      <dgm:prSet presAssocID="{F37B6B18-5247-46DE-88A5-98C97272F388}" presName="parTrans" presStyleLbl="bgSibTrans2D1" presStyleIdx="2" presStyleCnt="6" custLinFactNeighborX="0"/>
      <dgm:spPr/>
    </dgm:pt>
    <dgm:pt modelId="{1306D4F0-3C32-458B-976F-DC9B7158EDD4}" type="pres">
      <dgm:prSet presAssocID="{298F18C4-6AB0-437A-BC0B-A046F5CA55A2}" presName="node" presStyleLbl="node1" presStyleIdx="2" presStyleCnt="6" custRadScaleRad="86709" custRadScaleInc="-9594">
        <dgm:presLayoutVars>
          <dgm:bulletEnabled val="1"/>
        </dgm:presLayoutVars>
      </dgm:prSet>
      <dgm:spPr/>
    </dgm:pt>
    <dgm:pt modelId="{E42C0F12-08F6-4E50-B340-32BEC4503B10}" type="pres">
      <dgm:prSet presAssocID="{7A89AD35-B917-4E97-ACB9-A43818459B5A}" presName="parTrans" presStyleLbl="bgSibTrans2D1" presStyleIdx="3" presStyleCnt="6"/>
      <dgm:spPr/>
    </dgm:pt>
    <dgm:pt modelId="{87B7E900-87AA-451B-A623-978E61BA0D28}" type="pres">
      <dgm:prSet presAssocID="{86E0BCC7-3303-481D-8A07-30010AC0171C}" presName="node" presStyleLbl="node1" presStyleIdx="3" presStyleCnt="6" custRadScaleRad="86709" custRadScaleInc="9594">
        <dgm:presLayoutVars>
          <dgm:bulletEnabled val="1"/>
        </dgm:presLayoutVars>
      </dgm:prSet>
      <dgm:spPr/>
    </dgm:pt>
    <dgm:pt modelId="{A9A154BE-D12C-4AA8-AFCD-516C8A319B94}" type="pres">
      <dgm:prSet presAssocID="{18BC20BE-7534-44BA-AC7E-905109845336}" presName="parTrans" presStyleLbl="bgSibTrans2D1" presStyleIdx="4" presStyleCnt="6"/>
      <dgm:spPr/>
    </dgm:pt>
    <dgm:pt modelId="{B9A6E4EF-B8E9-4B1A-809F-2AC94D3F1792}" type="pres">
      <dgm:prSet presAssocID="{9124A20F-5408-4E4C-BE7E-9C005909E507}" presName="node" presStyleLbl="node1" presStyleIdx="4" presStyleCnt="6" custRadScaleRad="92423" custRadScaleInc="23607">
        <dgm:presLayoutVars>
          <dgm:bulletEnabled val="1"/>
        </dgm:presLayoutVars>
      </dgm:prSet>
      <dgm:spPr/>
    </dgm:pt>
    <dgm:pt modelId="{77E72ACE-E3A6-4FCD-9559-38CD6EF18102}" type="pres">
      <dgm:prSet presAssocID="{110C393B-17D9-42EC-8C2B-9ED398441666}" presName="parTrans" presStyleLbl="bgSibTrans2D1" presStyleIdx="5" presStyleCnt="6"/>
      <dgm:spPr/>
    </dgm:pt>
    <dgm:pt modelId="{BFEB70E5-5EE7-4C5F-94AA-3F1E1DA21EE8}" type="pres">
      <dgm:prSet presAssocID="{D8B7417F-0CEF-4BB1-93C2-85265D526588}" presName="node" presStyleLbl="node1" presStyleIdx="5" presStyleCnt="6" custRadScaleRad="100986" custRadScaleInc="26734">
        <dgm:presLayoutVars>
          <dgm:bulletEnabled val="1"/>
        </dgm:presLayoutVars>
      </dgm:prSet>
      <dgm:spPr/>
    </dgm:pt>
  </dgm:ptLst>
  <dgm:cxnLst>
    <dgm:cxn modelId="{FD8C622D-944B-473F-8073-DB09E39EA4BD}" type="presOf" srcId="{9B55EA0F-8CFB-4CF1-9F54-395E6BD22A20}" destId="{D91CFE62-BF3F-4670-9B2B-CACF56198B9E}" srcOrd="0" destOrd="0" presId="urn:microsoft.com/office/officeart/2005/8/layout/radial4"/>
    <dgm:cxn modelId="{5EF5872E-BAA5-4098-A16B-C12FA7B1A8A7}" type="presOf" srcId="{298F18C4-6AB0-437A-BC0B-A046F5CA55A2}" destId="{1306D4F0-3C32-458B-976F-DC9B7158EDD4}" srcOrd="0" destOrd="0" presId="urn:microsoft.com/office/officeart/2005/8/layout/radial4"/>
    <dgm:cxn modelId="{70D96E5F-C599-446A-959F-43E675A0F27F}" type="presOf" srcId="{75415A06-598F-4C97-8A50-23A595579698}" destId="{897282AA-4FEE-4D7A-8C0A-267090B5679E}" srcOrd="0" destOrd="0" presId="urn:microsoft.com/office/officeart/2005/8/layout/radial4"/>
    <dgm:cxn modelId="{08CAE064-7799-44A1-AC50-327A40AB744E}" srcId="{F189C149-73C8-4216-B445-4F2B351D81B4}" destId="{298F18C4-6AB0-437A-BC0B-A046F5CA55A2}" srcOrd="2" destOrd="0" parTransId="{F37B6B18-5247-46DE-88A5-98C97272F388}" sibTransId="{2447565C-6F88-4AAA-8429-E0CE9CA1DF59}"/>
    <dgm:cxn modelId="{F9574245-F1C6-4E73-B7D9-4FA28F01BFD6}" type="presOf" srcId="{110C393B-17D9-42EC-8C2B-9ED398441666}" destId="{77E72ACE-E3A6-4FCD-9559-38CD6EF18102}" srcOrd="0" destOrd="0" presId="urn:microsoft.com/office/officeart/2005/8/layout/radial4"/>
    <dgm:cxn modelId="{2D84F76E-399F-49A1-A465-DA06A205A118}" type="presOf" srcId="{F37B6B18-5247-46DE-88A5-98C97272F388}" destId="{161C723B-3685-4387-A4C8-F49BCE8049E5}" srcOrd="0" destOrd="0" presId="urn:microsoft.com/office/officeart/2005/8/layout/radial4"/>
    <dgm:cxn modelId="{7FA2D56F-7A72-4D38-8E34-A09741C84305}" srcId="{F189C149-73C8-4216-B445-4F2B351D81B4}" destId="{86E0BCC7-3303-481D-8A07-30010AC0171C}" srcOrd="3" destOrd="0" parTransId="{7A89AD35-B917-4E97-ACB9-A43818459B5A}" sibTransId="{6474A1D5-D5A0-44E5-AB38-12E7EE9FF2DC}"/>
    <dgm:cxn modelId="{C3E5DD5A-A29F-4591-88C1-DC233DDE953E}" type="presOf" srcId="{18BC20BE-7534-44BA-AC7E-905109845336}" destId="{A9A154BE-D12C-4AA8-AFCD-516C8A319B94}" srcOrd="0" destOrd="0" presId="urn:microsoft.com/office/officeart/2005/8/layout/radial4"/>
    <dgm:cxn modelId="{5232937B-9DF7-45B9-AA62-9AE8E45A7012}" srcId="{F189C149-73C8-4216-B445-4F2B351D81B4}" destId="{75415A06-598F-4C97-8A50-23A595579698}" srcOrd="0" destOrd="0" parTransId="{9B55EA0F-8CFB-4CF1-9F54-395E6BD22A20}" sibTransId="{FAA181AB-5F5C-4597-A1AD-CA3029298B44}"/>
    <dgm:cxn modelId="{5F4A0A7F-52BC-4E81-86D0-DF65F71D412F}" srcId="{7F1E9552-D80E-42BB-BB9C-A31A62F7D973}" destId="{F189C149-73C8-4216-B445-4F2B351D81B4}" srcOrd="0" destOrd="0" parTransId="{0CC4FF27-4856-4322-BDE0-C9462637544A}" sibTransId="{3BC4A6B2-4B3F-4023-9B5A-4A8238A4EAA8}"/>
    <dgm:cxn modelId="{EA20B59B-8FA3-4957-B79D-E2EE2FB477EF}" type="presOf" srcId="{7F1E9552-D80E-42BB-BB9C-A31A62F7D973}" destId="{3C46DE6B-D388-4C12-9FDA-556216D30BF9}" srcOrd="0" destOrd="0" presId="urn:microsoft.com/office/officeart/2005/8/layout/radial4"/>
    <dgm:cxn modelId="{7E4585A1-E80B-45B6-B223-DE49D3FA3515}" type="presOf" srcId="{E794DDFE-4D10-4E1E-BA52-343C0949F769}" destId="{2E456CD8-7A95-4C34-A765-E1E0BFBE006B}" srcOrd="0" destOrd="0" presId="urn:microsoft.com/office/officeart/2005/8/layout/radial4"/>
    <dgm:cxn modelId="{934B16A3-0A41-464E-AAE7-30C37ED3C72A}" srcId="{F189C149-73C8-4216-B445-4F2B351D81B4}" destId="{9AAD9E86-8622-4194-B6C2-74C3BA298DBD}" srcOrd="1" destOrd="0" parTransId="{E794DDFE-4D10-4E1E-BA52-343C0949F769}" sibTransId="{9BBCFFC6-B42C-46F8-82CA-D53EDEC06C57}"/>
    <dgm:cxn modelId="{672BA5A7-2AAC-4BB6-B54D-B4901B999C17}" srcId="{F189C149-73C8-4216-B445-4F2B351D81B4}" destId="{D8B7417F-0CEF-4BB1-93C2-85265D526588}" srcOrd="5" destOrd="0" parTransId="{110C393B-17D9-42EC-8C2B-9ED398441666}" sibTransId="{FB5A3507-6966-4C2B-ABBA-7B2F13A2915A}"/>
    <dgm:cxn modelId="{087473B3-7438-46F2-8BF8-906374E46A78}" type="presOf" srcId="{F189C149-73C8-4216-B445-4F2B351D81B4}" destId="{D98C0645-B490-400D-8515-8DE437714E68}" srcOrd="0" destOrd="0" presId="urn:microsoft.com/office/officeart/2005/8/layout/radial4"/>
    <dgm:cxn modelId="{A9DC4ABD-456B-4D1C-8639-EC310B7A10AA}" type="presOf" srcId="{9124A20F-5408-4E4C-BE7E-9C005909E507}" destId="{B9A6E4EF-B8E9-4B1A-809F-2AC94D3F1792}" srcOrd="0" destOrd="0" presId="urn:microsoft.com/office/officeart/2005/8/layout/radial4"/>
    <dgm:cxn modelId="{729E14C4-F00D-4D3A-8645-D922918E7FA1}" srcId="{F189C149-73C8-4216-B445-4F2B351D81B4}" destId="{9124A20F-5408-4E4C-BE7E-9C005909E507}" srcOrd="4" destOrd="0" parTransId="{18BC20BE-7534-44BA-AC7E-905109845336}" sibTransId="{26732F2E-1D3C-461E-A768-01AD1D6E1EBB}"/>
    <dgm:cxn modelId="{B4A306E1-6224-4CB2-8769-41D6BCA4D679}" type="presOf" srcId="{9AAD9E86-8622-4194-B6C2-74C3BA298DBD}" destId="{9AD8E619-D8BF-42F9-BE2E-F6C0169B7E85}" srcOrd="0" destOrd="0" presId="urn:microsoft.com/office/officeart/2005/8/layout/radial4"/>
    <dgm:cxn modelId="{8B1ABEE4-42E5-49A8-833B-76672867C59E}" type="presOf" srcId="{D8B7417F-0CEF-4BB1-93C2-85265D526588}" destId="{BFEB70E5-5EE7-4C5F-94AA-3F1E1DA21EE8}" srcOrd="0" destOrd="0" presId="urn:microsoft.com/office/officeart/2005/8/layout/radial4"/>
    <dgm:cxn modelId="{F2AADCE9-A7E6-4966-B990-91850C02DDA8}" type="presOf" srcId="{86E0BCC7-3303-481D-8A07-30010AC0171C}" destId="{87B7E900-87AA-451B-A623-978E61BA0D28}" srcOrd="0" destOrd="0" presId="urn:microsoft.com/office/officeart/2005/8/layout/radial4"/>
    <dgm:cxn modelId="{941CF5F8-3ABE-4FFC-BBC7-BB1FD5A95C8E}" type="presOf" srcId="{7A89AD35-B917-4E97-ACB9-A43818459B5A}" destId="{E42C0F12-08F6-4E50-B340-32BEC4503B10}" srcOrd="0" destOrd="0" presId="urn:microsoft.com/office/officeart/2005/8/layout/radial4"/>
    <dgm:cxn modelId="{701FCB44-52C6-42AF-A4A7-2D97B6B03EE4}" type="presParOf" srcId="{3C46DE6B-D388-4C12-9FDA-556216D30BF9}" destId="{D98C0645-B490-400D-8515-8DE437714E68}" srcOrd="0" destOrd="0" presId="urn:microsoft.com/office/officeart/2005/8/layout/radial4"/>
    <dgm:cxn modelId="{C62CC0E9-8E61-4ADA-B88A-E2A48112D1E3}" type="presParOf" srcId="{3C46DE6B-D388-4C12-9FDA-556216D30BF9}" destId="{D91CFE62-BF3F-4670-9B2B-CACF56198B9E}" srcOrd="1" destOrd="0" presId="urn:microsoft.com/office/officeart/2005/8/layout/radial4"/>
    <dgm:cxn modelId="{FAC57487-C730-450F-95A0-E976864738A8}" type="presParOf" srcId="{3C46DE6B-D388-4C12-9FDA-556216D30BF9}" destId="{897282AA-4FEE-4D7A-8C0A-267090B5679E}" srcOrd="2" destOrd="0" presId="urn:microsoft.com/office/officeart/2005/8/layout/radial4"/>
    <dgm:cxn modelId="{B8069B26-08E6-4D60-BC12-4B85BD64B714}" type="presParOf" srcId="{3C46DE6B-D388-4C12-9FDA-556216D30BF9}" destId="{2E456CD8-7A95-4C34-A765-E1E0BFBE006B}" srcOrd="3" destOrd="0" presId="urn:microsoft.com/office/officeart/2005/8/layout/radial4"/>
    <dgm:cxn modelId="{538C0ED5-9668-458F-BA4C-084F704B1CCA}" type="presParOf" srcId="{3C46DE6B-D388-4C12-9FDA-556216D30BF9}" destId="{9AD8E619-D8BF-42F9-BE2E-F6C0169B7E85}" srcOrd="4" destOrd="0" presId="urn:microsoft.com/office/officeart/2005/8/layout/radial4"/>
    <dgm:cxn modelId="{53E69388-9DEF-4133-8ADB-0B9CE3DD7A82}" type="presParOf" srcId="{3C46DE6B-D388-4C12-9FDA-556216D30BF9}" destId="{161C723B-3685-4387-A4C8-F49BCE8049E5}" srcOrd="5" destOrd="0" presId="urn:microsoft.com/office/officeart/2005/8/layout/radial4"/>
    <dgm:cxn modelId="{C42250F8-572A-4E01-BB7A-9D8B47010898}" type="presParOf" srcId="{3C46DE6B-D388-4C12-9FDA-556216D30BF9}" destId="{1306D4F0-3C32-458B-976F-DC9B7158EDD4}" srcOrd="6" destOrd="0" presId="urn:microsoft.com/office/officeart/2005/8/layout/radial4"/>
    <dgm:cxn modelId="{B2FCD25A-58DC-422D-BC88-3A7FDB5FB93C}" type="presParOf" srcId="{3C46DE6B-D388-4C12-9FDA-556216D30BF9}" destId="{E42C0F12-08F6-4E50-B340-32BEC4503B10}" srcOrd="7" destOrd="0" presId="urn:microsoft.com/office/officeart/2005/8/layout/radial4"/>
    <dgm:cxn modelId="{EDD43DD5-CF5C-4B13-B38B-276045CCE3CF}" type="presParOf" srcId="{3C46DE6B-D388-4C12-9FDA-556216D30BF9}" destId="{87B7E900-87AA-451B-A623-978E61BA0D28}" srcOrd="8" destOrd="0" presId="urn:microsoft.com/office/officeart/2005/8/layout/radial4"/>
    <dgm:cxn modelId="{5CD82501-375C-4EAB-8F00-B1694279AE66}" type="presParOf" srcId="{3C46DE6B-D388-4C12-9FDA-556216D30BF9}" destId="{A9A154BE-D12C-4AA8-AFCD-516C8A319B94}" srcOrd="9" destOrd="0" presId="urn:microsoft.com/office/officeart/2005/8/layout/radial4"/>
    <dgm:cxn modelId="{65B0B9CC-AC2B-4BFB-8825-BC53B79AF528}" type="presParOf" srcId="{3C46DE6B-D388-4C12-9FDA-556216D30BF9}" destId="{B9A6E4EF-B8E9-4B1A-809F-2AC94D3F1792}" srcOrd="10" destOrd="0" presId="urn:microsoft.com/office/officeart/2005/8/layout/radial4"/>
    <dgm:cxn modelId="{101FE929-08EB-4732-B309-EEB038845388}" type="presParOf" srcId="{3C46DE6B-D388-4C12-9FDA-556216D30BF9}" destId="{77E72ACE-E3A6-4FCD-9559-38CD6EF18102}" srcOrd="11" destOrd="0" presId="urn:microsoft.com/office/officeart/2005/8/layout/radial4"/>
    <dgm:cxn modelId="{922CA1B4-FDAF-4C4B-8F6E-C333F25D3713}" type="presParOf" srcId="{3C46DE6B-D388-4C12-9FDA-556216D30BF9}" destId="{BFEB70E5-5EE7-4C5F-94AA-3F1E1DA21EE8}" srcOrd="12"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03FA2-384A-436D-AFA3-A7F3EEF851C5}">
      <dsp:nvSpPr>
        <dsp:cNvPr id="0" name=""/>
        <dsp:cNvSpPr/>
      </dsp:nvSpPr>
      <dsp:spPr>
        <a:xfrm>
          <a:off x="1550506" y="514"/>
          <a:ext cx="2335279" cy="2007148"/>
        </a:xfrm>
        <a:prstGeom prst="rightArrow">
          <a:avLst>
            <a:gd name="adj1" fmla="val 75000"/>
            <a:gd name="adj2" fmla="val 50000"/>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en-US" sz="2100" b="1" kern="1200" dirty="0">
            <a:latin typeface="Arial Black" pitchFamily="34" charset="0"/>
          </a:endParaRPr>
        </a:p>
        <a:p>
          <a:pPr marL="228600" lvl="1" indent="-228600" algn="l" defTabSz="889000">
            <a:lnSpc>
              <a:spcPct val="90000"/>
            </a:lnSpc>
            <a:spcBef>
              <a:spcPct val="0"/>
            </a:spcBef>
            <a:spcAft>
              <a:spcPct val="15000"/>
            </a:spcAft>
            <a:buChar char="•"/>
          </a:pPr>
          <a:r>
            <a:rPr lang="en-US" sz="2000" b="1" i="1" kern="1200" dirty="0">
              <a:latin typeface="+mn-lt"/>
            </a:rPr>
            <a:t>Richmond v. Croson</a:t>
          </a:r>
          <a:endParaRPr lang="en-US" sz="1800" b="1" i="1" kern="1200" dirty="0">
            <a:latin typeface="+mn-lt"/>
          </a:endParaRPr>
        </a:p>
      </dsp:txBody>
      <dsp:txXfrm>
        <a:off x="1550506" y="251408"/>
        <a:ext cx="1582599" cy="1505361"/>
      </dsp:txXfrm>
    </dsp:sp>
    <dsp:sp modelId="{AC745ABF-4C1C-42A4-A1FE-FE93DCB38D73}">
      <dsp:nvSpPr>
        <dsp:cNvPr id="0" name=""/>
        <dsp:cNvSpPr/>
      </dsp:nvSpPr>
      <dsp:spPr>
        <a:xfrm>
          <a:off x="145047" y="0"/>
          <a:ext cx="1550092" cy="2007148"/>
        </a:xfrm>
        <a:prstGeom prst="roundRect">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rPr>
            <a:t>State/Local</a:t>
          </a:r>
        </a:p>
      </dsp:txBody>
      <dsp:txXfrm>
        <a:off x="220716" y="75669"/>
        <a:ext cx="1398754" cy="1855810"/>
      </dsp:txXfrm>
    </dsp:sp>
    <dsp:sp modelId="{F55F5D4C-E458-43EA-812D-01811EE7FC8D}">
      <dsp:nvSpPr>
        <dsp:cNvPr id="0" name=""/>
        <dsp:cNvSpPr/>
      </dsp:nvSpPr>
      <dsp:spPr>
        <a:xfrm>
          <a:off x="1554480" y="2208377"/>
          <a:ext cx="2331720" cy="2007148"/>
        </a:xfrm>
        <a:prstGeom prst="rightArrow">
          <a:avLst>
            <a:gd name="adj1" fmla="val 75000"/>
            <a:gd name="adj2" fmla="val 50000"/>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1111250">
            <a:lnSpc>
              <a:spcPct val="90000"/>
            </a:lnSpc>
            <a:spcBef>
              <a:spcPct val="0"/>
            </a:spcBef>
            <a:spcAft>
              <a:spcPct val="15000"/>
            </a:spcAft>
            <a:buChar char="•"/>
          </a:pPr>
          <a:endParaRPr lang="en-US" sz="2500" b="1" i="1" kern="1200" dirty="0">
            <a:solidFill>
              <a:schemeClr val="accent2">
                <a:lumMod val="50000"/>
              </a:schemeClr>
            </a:solidFill>
            <a:latin typeface="Arial Black" pitchFamily="34" charset="0"/>
          </a:endParaRPr>
        </a:p>
        <a:p>
          <a:pPr marL="228600" lvl="1" indent="-228600" algn="l" defTabSz="889000">
            <a:lnSpc>
              <a:spcPct val="90000"/>
            </a:lnSpc>
            <a:spcBef>
              <a:spcPct val="0"/>
            </a:spcBef>
            <a:spcAft>
              <a:spcPct val="15000"/>
            </a:spcAft>
            <a:buChar char="•"/>
          </a:pPr>
          <a:r>
            <a:rPr lang="en-US" sz="2000" b="1" i="1" kern="1200" dirty="0">
              <a:latin typeface="+mn-lt"/>
            </a:rPr>
            <a:t>Adarand v. Pena</a:t>
          </a:r>
        </a:p>
      </dsp:txBody>
      <dsp:txXfrm>
        <a:off x="1554480" y="2459271"/>
        <a:ext cx="1579040" cy="1505361"/>
      </dsp:txXfrm>
    </dsp:sp>
    <dsp:sp modelId="{CDF8864A-6632-4366-9B73-5F9FCCAB7CDA}">
      <dsp:nvSpPr>
        <dsp:cNvPr id="0" name=""/>
        <dsp:cNvSpPr/>
      </dsp:nvSpPr>
      <dsp:spPr>
        <a:xfrm>
          <a:off x="152401" y="2186098"/>
          <a:ext cx="1554480" cy="2007148"/>
        </a:xfrm>
        <a:prstGeom prst="roundRect">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n-lt"/>
            </a:rPr>
            <a:t>Federal</a:t>
          </a:r>
        </a:p>
      </dsp:txBody>
      <dsp:txXfrm>
        <a:off x="228284" y="2261981"/>
        <a:ext cx="1402714" cy="18553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DDC5B-C141-4503-A697-EDBE0F74BD3F}">
      <dsp:nvSpPr>
        <dsp:cNvPr id="0" name=""/>
        <dsp:cNvSpPr/>
      </dsp:nvSpPr>
      <dsp:spPr>
        <a:xfrm>
          <a:off x="1762021" y="526186"/>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1938908" y="569883"/>
        <a:ext cx="20230" cy="4046"/>
      </dsp:txXfrm>
    </dsp:sp>
    <dsp:sp modelId="{A883A66F-A130-4721-A551-00617A64DADA}">
      <dsp:nvSpPr>
        <dsp:cNvPr id="0" name=""/>
        <dsp:cNvSpPr/>
      </dsp:nvSpPr>
      <dsp:spPr>
        <a:xfrm>
          <a:off x="4673" y="44162"/>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Calibri body"/>
            </a:rPr>
            <a:t>Prime Contract Award</a:t>
          </a:r>
          <a:endParaRPr lang="en-US" sz="1700" kern="1200" dirty="0">
            <a:solidFill>
              <a:schemeClr val="bg1"/>
            </a:solidFill>
            <a:latin typeface="Calibri body"/>
          </a:endParaRPr>
        </a:p>
      </dsp:txBody>
      <dsp:txXfrm>
        <a:off x="4673" y="44162"/>
        <a:ext cx="1759148" cy="1055489"/>
      </dsp:txXfrm>
    </dsp:sp>
    <dsp:sp modelId="{DE7336F7-4B9C-4B8E-9C39-E4E97A246ED1}">
      <dsp:nvSpPr>
        <dsp:cNvPr id="0" name=""/>
        <dsp:cNvSpPr/>
      </dsp:nvSpPr>
      <dsp:spPr>
        <a:xfrm>
          <a:off x="3925774" y="526186"/>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4102661" y="569883"/>
        <a:ext cx="20230" cy="4046"/>
      </dsp:txXfrm>
    </dsp:sp>
    <dsp:sp modelId="{7769CDC5-AE0F-42ED-B408-5B7EE841EE2D}">
      <dsp:nvSpPr>
        <dsp:cNvPr id="0" name=""/>
        <dsp:cNvSpPr/>
      </dsp:nvSpPr>
      <dsp:spPr>
        <a:xfrm>
          <a:off x="2168425" y="44162"/>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Calibri body"/>
            </a:rPr>
            <a:t>Contract Number and Award Date</a:t>
          </a:r>
          <a:endParaRPr lang="en-US" sz="1700" kern="1200" dirty="0">
            <a:solidFill>
              <a:schemeClr val="bg1"/>
            </a:solidFill>
            <a:latin typeface="Calibri body"/>
          </a:endParaRPr>
        </a:p>
      </dsp:txBody>
      <dsp:txXfrm>
        <a:off x="2168425" y="44162"/>
        <a:ext cx="1759148" cy="1055489"/>
      </dsp:txXfrm>
    </dsp:sp>
    <dsp:sp modelId="{EED0F426-EC83-4194-93C9-8A760F812A27}">
      <dsp:nvSpPr>
        <dsp:cNvPr id="0" name=""/>
        <dsp:cNvSpPr/>
      </dsp:nvSpPr>
      <dsp:spPr>
        <a:xfrm>
          <a:off x="884247" y="1097851"/>
          <a:ext cx="4327505" cy="374004"/>
        </a:xfrm>
        <a:custGeom>
          <a:avLst/>
          <a:gdLst/>
          <a:ahLst/>
          <a:cxnLst/>
          <a:rect l="0" t="0" r="0" b="0"/>
          <a:pathLst>
            <a:path>
              <a:moveTo>
                <a:pt x="4327505" y="0"/>
              </a:moveTo>
              <a:lnTo>
                <a:pt x="4327505" y="204102"/>
              </a:lnTo>
              <a:lnTo>
                <a:pt x="0" y="204102"/>
              </a:lnTo>
              <a:lnTo>
                <a:pt x="0" y="374004"/>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2939340" y="1282830"/>
        <a:ext cx="217318" cy="4046"/>
      </dsp:txXfrm>
    </dsp:sp>
    <dsp:sp modelId="{EF8EB29D-2B91-42DA-8059-5900FBF1AFA2}">
      <dsp:nvSpPr>
        <dsp:cNvPr id="0" name=""/>
        <dsp:cNvSpPr/>
      </dsp:nvSpPr>
      <dsp:spPr>
        <a:xfrm>
          <a:off x="4332178" y="44162"/>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Calibri body"/>
            </a:rPr>
            <a:t>Contract Industry Code</a:t>
          </a:r>
          <a:endParaRPr lang="en-US" sz="1700" kern="1200" dirty="0">
            <a:solidFill>
              <a:schemeClr val="bg1"/>
            </a:solidFill>
            <a:latin typeface="Calibri body"/>
          </a:endParaRPr>
        </a:p>
      </dsp:txBody>
      <dsp:txXfrm>
        <a:off x="4332178" y="44162"/>
        <a:ext cx="1759148" cy="1055489"/>
      </dsp:txXfrm>
    </dsp:sp>
    <dsp:sp modelId="{E121F8A8-8587-4216-8D02-AE8AC605B6BA}">
      <dsp:nvSpPr>
        <dsp:cNvPr id="0" name=""/>
        <dsp:cNvSpPr/>
      </dsp:nvSpPr>
      <dsp:spPr>
        <a:xfrm>
          <a:off x="1762021" y="1986280"/>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1938908" y="2029976"/>
        <a:ext cx="20230" cy="4046"/>
      </dsp:txXfrm>
    </dsp:sp>
    <dsp:sp modelId="{11F83C28-F069-43A2-9EE0-A42F52BAE7B5}">
      <dsp:nvSpPr>
        <dsp:cNvPr id="0" name=""/>
        <dsp:cNvSpPr/>
      </dsp:nvSpPr>
      <dsp:spPr>
        <a:xfrm>
          <a:off x="4673" y="1504255"/>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Calibri body"/>
            </a:rPr>
            <a:t>Prime Ethnicity and Gender</a:t>
          </a:r>
          <a:endParaRPr lang="en-US" sz="1700" kern="1200" dirty="0">
            <a:solidFill>
              <a:schemeClr val="bg1"/>
            </a:solidFill>
            <a:latin typeface="Calibri body"/>
          </a:endParaRPr>
        </a:p>
      </dsp:txBody>
      <dsp:txXfrm>
        <a:off x="4673" y="1504255"/>
        <a:ext cx="1759148" cy="1055489"/>
      </dsp:txXfrm>
    </dsp:sp>
    <dsp:sp modelId="{B92E66D3-9815-47F8-8277-111C2B779AFF}">
      <dsp:nvSpPr>
        <dsp:cNvPr id="0" name=""/>
        <dsp:cNvSpPr/>
      </dsp:nvSpPr>
      <dsp:spPr>
        <a:xfrm>
          <a:off x="3925774" y="1986280"/>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4102661" y="2029976"/>
        <a:ext cx="20230" cy="4046"/>
      </dsp:txXfrm>
    </dsp:sp>
    <dsp:sp modelId="{C755FE11-FE0F-49F9-9124-032D0631F75B}">
      <dsp:nvSpPr>
        <dsp:cNvPr id="0" name=""/>
        <dsp:cNvSpPr/>
      </dsp:nvSpPr>
      <dsp:spPr>
        <a:xfrm>
          <a:off x="2168425" y="1504255"/>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latin typeface="Calibri body"/>
            </a:rPr>
            <a:t>Prime Task Orders</a:t>
          </a:r>
          <a:endParaRPr lang="en-US" sz="1700" kern="1200" dirty="0">
            <a:solidFill>
              <a:schemeClr val="bg1"/>
            </a:solidFill>
            <a:latin typeface="Calibri body"/>
          </a:endParaRPr>
        </a:p>
      </dsp:txBody>
      <dsp:txXfrm>
        <a:off x="2168425" y="1504255"/>
        <a:ext cx="1759148" cy="1055489"/>
      </dsp:txXfrm>
    </dsp:sp>
    <dsp:sp modelId="{0D206946-08B3-4749-887D-9864FE5C89ED}">
      <dsp:nvSpPr>
        <dsp:cNvPr id="0" name=""/>
        <dsp:cNvSpPr/>
      </dsp:nvSpPr>
      <dsp:spPr>
        <a:xfrm>
          <a:off x="884247" y="2557944"/>
          <a:ext cx="4327505" cy="374004"/>
        </a:xfrm>
        <a:custGeom>
          <a:avLst/>
          <a:gdLst/>
          <a:ahLst/>
          <a:cxnLst/>
          <a:rect l="0" t="0" r="0" b="0"/>
          <a:pathLst>
            <a:path>
              <a:moveTo>
                <a:pt x="4327505" y="0"/>
              </a:moveTo>
              <a:lnTo>
                <a:pt x="4327505" y="204102"/>
              </a:lnTo>
              <a:lnTo>
                <a:pt x="0" y="204102"/>
              </a:lnTo>
              <a:lnTo>
                <a:pt x="0" y="374004"/>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2939340" y="2742923"/>
        <a:ext cx="217318" cy="4046"/>
      </dsp:txXfrm>
    </dsp:sp>
    <dsp:sp modelId="{1BFA6268-185C-4493-A7A1-185AC7FCFA5A}">
      <dsp:nvSpPr>
        <dsp:cNvPr id="0" name=""/>
        <dsp:cNvSpPr/>
      </dsp:nvSpPr>
      <dsp:spPr>
        <a:xfrm>
          <a:off x="4332178" y="1504255"/>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ClrTx/>
            <a:buSzTx/>
            <a:buFontTx/>
            <a:buNone/>
          </a:pPr>
          <a:r>
            <a:rPr lang="en-US" sz="1700" b="1" kern="1200" dirty="0">
              <a:solidFill>
                <a:schemeClr val="bg1"/>
              </a:solidFill>
              <a:latin typeface="Calibri body"/>
            </a:rPr>
            <a:t>Prime Amendment and Change Orders</a:t>
          </a:r>
          <a:endParaRPr lang="en-US" sz="1700" kern="1200" dirty="0">
            <a:solidFill>
              <a:schemeClr val="bg1"/>
            </a:solidFill>
            <a:latin typeface="Calibri body"/>
          </a:endParaRPr>
        </a:p>
      </dsp:txBody>
      <dsp:txXfrm>
        <a:off x="4332178" y="1504255"/>
        <a:ext cx="1759148" cy="1055489"/>
      </dsp:txXfrm>
    </dsp:sp>
    <dsp:sp modelId="{F424FEF0-AC5B-4EBD-9F28-A9F2534288E8}">
      <dsp:nvSpPr>
        <dsp:cNvPr id="0" name=""/>
        <dsp:cNvSpPr/>
      </dsp:nvSpPr>
      <dsp:spPr>
        <a:xfrm>
          <a:off x="1762021" y="3446373"/>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1938908" y="3490070"/>
        <a:ext cx="20230" cy="4046"/>
      </dsp:txXfrm>
    </dsp:sp>
    <dsp:sp modelId="{1FC09227-2375-439C-B5C8-BE527F5AE4EF}">
      <dsp:nvSpPr>
        <dsp:cNvPr id="0" name=""/>
        <dsp:cNvSpPr/>
      </dsp:nvSpPr>
      <dsp:spPr>
        <a:xfrm>
          <a:off x="4673" y="2964348"/>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ClrTx/>
            <a:buSzTx/>
            <a:buFontTx/>
            <a:buNone/>
          </a:pPr>
          <a:r>
            <a:rPr lang="en-US" sz="1700" b="1" kern="1200" dirty="0">
              <a:solidFill>
                <a:schemeClr val="bg1"/>
              </a:solidFill>
              <a:latin typeface="Calibri body"/>
            </a:rPr>
            <a:t>Subcontract Award</a:t>
          </a:r>
          <a:endParaRPr lang="en-US" sz="1700" kern="1200" dirty="0">
            <a:solidFill>
              <a:schemeClr val="bg1"/>
            </a:solidFill>
            <a:latin typeface="Calibri body"/>
          </a:endParaRPr>
        </a:p>
      </dsp:txBody>
      <dsp:txXfrm>
        <a:off x="4673" y="2964348"/>
        <a:ext cx="1759148" cy="1055489"/>
      </dsp:txXfrm>
    </dsp:sp>
    <dsp:sp modelId="{41307385-0B74-4690-B2AB-901F37BB88D2}">
      <dsp:nvSpPr>
        <dsp:cNvPr id="0" name=""/>
        <dsp:cNvSpPr/>
      </dsp:nvSpPr>
      <dsp:spPr>
        <a:xfrm>
          <a:off x="3925774" y="3446373"/>
          <a:ext cx="374004" cy="91440"/>
        </a:xfrm>
        <a:custGeom>
          <a:avLst/>
          <a:gdLst/>
          <a:ahLst/>
          <a:cxnLst/>
          <a:rect l="0" t="0" r="0" b="0"/>
          <a:pathLst>
            <a:path>
              <a:moveTo>
                <a:pt x="0" y="45720"/>
              </a:moveTo>
              <a:lnTo>
                <a:pt x="374004" y="45720"/>
              </a:lnTo>
            </a:path>
          </a:pathLst>
        </a:custGeom>
        <a:noFill/>
        <a:ln w="12700" cap="flat" cmpd="sng" algn="ctr">
          <a:solidFill>
            <a:srgbClr val="3366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body"/>
          </a:endParaRPr>
        </a:p>
      </dsp:txBody>
      <dsp:txXfrm>
        <a:off x="4102661" y="3490070"/>
        <a:ext cx="20230" cy="4046"/>
      </dsp:txXfrm>
    </dsp:sp>
    <dsp:sp modelId="{AB7BCFAB-2CE5-43CE-8092-2D050325752C}">
      <dsp:nvSpPr>
        <dsp:cNvPr id="0" name=""/>
        <dsp:cNvSpPr/>
      </dsp:nvSpPr>
      <dsp:spPr>
        <a:xfrm>
          <a:off x="2168425" y="2964348"/>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ClrTx/>
            <a:buSzTx/>
            <a:buFontTx/>
            <a:buNone/>
          </a:pPr>
          <a:r>
            <a:rPr lang="en-US" sz="1700" b="1" kern="1200" dirty="0">
              <a:solidFill>
                <a:prstClr val="white"/>
              </a:solidFill>
              <a:latin typeface="Calibri body"/>
              <a:ea typeface="+mn-ea"/>
              <a:cs typeface="+mn-cs"/>
            </a:rPr>
            <a:t>Subcontract Payments</a:t>
          </a:r>
        </a:p>
      </dsp:txBody>
      <dsp:txXfrm>
        <a:off x="2168425" y="2964348"/>
        <a:ext cx="1759148" cy="1055489"/>
      </dsp:txXfrm>
    </dsp:sp>
    <dsp:sp modelId="{5F254587-CAD9-48B2-AE59-9926C7ED6237}">
      <dsp:nvSpPr>
        <dsp:cNvPr id="0" name=""/>
        <dsp:cNvSpPr/>
      </dsp:nvSpPr>
      <dsp:spPr>
        <a:xfrm>
          <a:off x="4332178" y="2964348"/>
          <a:ext cx="1759148" cy="1055489"/>
        </a:xfrm>
        <a:prstGeom prst="rect">
          <a:avLst/>
        </a:prstGeom>
        <a:solidFill>
          <a:srgbClr val="33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ClrTx/>
            <a:buSzTx/>
            <a:buFontTx/>
            <a:buNone/>
          </a:pPr>
          <a:r>
            <a:rPr lang="en-US" sz="1700" b="1" kern="1200" dirty="0">
              <a:solidFill>
                <a:schemeClr val="bg1"/>
              </a:solidFill>
              <a:latin typeface="Calibri body"/>
            </a:rPr>
            <a:t>Subcontractor Ethnicity and Gender</a:t>
          </a:r>
          <a:endParaRPr lang="en-US" sz="1700" kern="1200" dirty="0">
            <a:solidFill>
              <a:schemeClr val="bg1"/>
            </a:solidFill>
            <a:latin typeface="Calibri body"/>
          </a:endParaRPr>
        </a:p>
      </dsp:txBody>
      <dsp:txXfrm>
        <a:off x="4332178" y="2964348"/>
        <a:ext cx="1759148" cy="10554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278E6-B5DA-4593-8B92-B6A5BB32CF71}">
      <dsp:nvSpPr>
        <dsp:cNvPr id="0" name=""/>
        <dsp:cNvSpPr/>
      </dsp:nvSpPr>
      <dsp:spPr>
        <a:xfrm>
          <a:off x="0" y="0"/>
          <a:ext cx="5751334" cy="1002208"/>
        </a:xfrm>
        <a:prstGeom prst="roundRect">
          <a:avLst>
            <a:gd name="adj" fmla="val 10000"/>
          </a:avLst>
        </a:prstGeom>
        <a:solidFill>
          <a:schemeClr val="tx1">
            <a:alpha val="8980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Arial Black" panose="020B0A04020102020204" pitchFamily="34" charset="0"/>
            </a:rPr>
            <a:t>Mason Tillman does not rely on:</a:t>
          </a:r>
        </a:p>
        <a:p>
          <a:pPr marL="57150" lvl="1" indent="-57150" algn="l" defTabSz="444500">
            <a:lnSpc>
              <a:spcPct val="90000"/>
            </a:lnSpc>
            <a:spcBef>
              <a:spcPct val="0"/>
            </a:spcBef>
            <a:spcAft>
              <a:spcPct val="15000"/>
            </a:spcAft>
            <a:buChar char="•"/>
          </a:pPr>
          <a:r>
            <a:rPr lang="en-US" sz="1000" b="1" kern="1200" dirty="0">
              <a:latin typeface="Arial Black" panose="020B0A04020102020204" pitchFamily="34" charset="0"/>
            </a:rPr>
            <a:t>Dun &amp; Bradstreet – undercounts small, new, and M/WBEs</a:t>
          </a:r>
        </a:p>
        <a:p>
          <a:pPr marL="57150" lvl="1" indent="-57150" algn="l" defTabSz="444500">
            <a:lnSpc>
              <a:spcPct val="90000"/>
            </a:lnSpc>
            <a:spcBef>
              <a:spcPct val="0"/>
            </a:spcBef>
            <a:spcAft>
              <a:spcPct val="15000"/>
            </a:spcAft>
            <a:buChar char="•"/>
          </a:pPr>
          <a:r>
            <a:rPr lang="en-US" sz="1000" b="1" kern="1200" dirty="0">
              <a:latin typeface="Arial Black" panose="020B0A04020102020204" pitchFamily="34" charset="0"/>
            </a:rPr>
            <a:t>Business Licenses – are over-inclusive </a:t>
          </a:r>
        </a:p>
        <a:p>
          <a:pPr marL="57150" lvl="1" indent="-57150" algn="l" defTabSz="444500">
            <a:lnSpc>
              <a:spcPct val="90000"/>
            </a:lnSpc>
            <a:spcBef>
              <a:spcPct val="0"/>
            </a:spcBef>
            <a:spcAft>
              <a:spcPct val="15000"/>
            </a:spcAft>
            <a:buChar char="•"/>
          </a:pPr>
          <a:r>
            <a:rPr lang="en-US" sz="1000" b="1" kern="1200" dirty="0">
              <a:latin typeface="Arial Black" panose="020B0A04020102020204" pitchFamily="34" charset="0"/>
            </a:rPr>
            <a:t>Vendors Lists – may not be current</a:t>
          </a:r>
        </a:p>
      </dsp:txBody>
      <dsp:txXfrm>
        <a:off x="1250487" y="0"/>
        <a:ext cx="4500846" cy="1002208"/>
      </dsp:txXfrm>
    </dsp:sp>
    <dsp:sp modelId="{E8E6AF16-A90F-4AEC-8C7C-D9C36FC051F0}">
      <dsp:nvSpPr>
        <dsp:cNvPr id="0" name=""/>
        <dsp:cNvSpPr/>
      </dsp:nvSpPr>
      <dsp:spPr>
        <a:xfrm>
          <a:off x="262218" y="100220"/>
          <a:ext cx="826271" cy="80176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C0645-B490-400D-8515-8DE437714E68}">
      <dsp:nvSpPr>
        <dsp:cNvPr id="0" name=""/>
        <dsp:cNvSpPr/>
      </dsp:nvSpPr>
      <dsp:spPr>
        <a:xfrm>
          <a:off x="2468270" y="2114586"/>
          <a:ext cx="1729534" cy="1729534"/>
        </a:xfrm>
        <a:prstGeom prst="ellipse">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Pool of Businesses</a:t>
          </a:r>
        </a:p>
      </dsp:txBody>
      <dsp:txXfrm>
        <a:off x="2721554" y="2367870"/>
        <a:ext cx="1222966" cy="1222966"/>
      </dsp:txXfrm>
    </dsp:sp>
    <dsp:sp modelId="{D91CFE62-BF3F-4670-9B2B-CACF56198B9E}">
      <dsp:nvSpPr>
        <dsp:cNvPr id="0" name=""/>
        <dsp:cNvSpPr/>
      </dsp:nvSpPr>
      <dsp:spPr>
        <a:xfrm rot="10319804">
          <a:off x="703054" y="2984231"/>
          <a:ext cx="1684744"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7282AA-4FEE-4D7A-8C0A-267090B5679E}">
      <dsp:nvSpPr>
        <dsp:cNvPr id="0" name=""/>
        <dsp:cNvSpPr/>
      </dsp:nvSpPr>
      <dsp:spPr>
        <a:xfrm>
          <a:off x="105922" y="2863703"/>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Certification Lists</a:t>
          </a:r>
          <a:endParaRPr lang="en-US" sz="1200" kern="1200" dirty="0"/>
        </a:p>
      </dsp:txBody>
      <dsp:txXfrm>
        <a:off x="134290" y="2892071"/>
        <a:ext cx="1153937" cy="911803"/>
      </dsp:txXfrm>
    </dsp:sp>
    <dsp:sp modelId="{2E456CD8-7A95-4C34-A765-E1E0BFBE006B}">
      <dsp:nvSpPr>
        <dsp:cNvPr id="0" name=""/>
        <dsp:cNvSpPr/>
      </dsp:nvSpPr>
      <dsp:spPr>
        <a:xfrm rot="12536055">
          <a:off x="1120068" y="1916702"/>
          <a:ext cx="1473051"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D8E619-D8BF-42F9-BE2E-F6C0169B7E85}">
      <dsp:nvSpPr>
        <dsp:cNvPr id="0" name=""/>
        <dsp:cNvSpPr/>
      </dsp:nvSpPr>
      <dsp:spPr>
        <a:xfrm>
          <a:off x="606668" y="1322556"/>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Bidders Lists</a:t>
          </a:r>
          <a:endParaRPr lang="en-US" sz="1200" kern="1200" dirty="0"/>
        </a:p>
      </dsp:txBody>
      <dsp:txXfrm>
        <a:off x="635036" y="1350924"/>
        <a:ext cx="1153937" cy="911803"/>
      </dsp:txXfrm>
    </dsp:sp>
    <dsp:sp modelId="{161C723B-3685-4387-A4C8-F49BCE8049E5}">
      <dsp:nvSpPr>
        <dsp:cNvPr id="0" name=""/>
        <dsp:cNvSpPr/>
      </dsp:nvSpPr>
      <dsp:spPr>
        <a:xfrm rot="14947734">
          <a:off x="2094185" y="1230229"/>
          <a:ext cx="1331816"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06D4F0-3C32-458B-976F-DC9B7158EDD4}">
      <dsp:nvSpPr>
        <dsp:cNvPr id="0" name=""/>
        <dsp:cNvSpPr/>
      </dsp:nvSpPr>
      <dsp:spPr>
        <a:xfrm>
          <a:off x="1917515" y="370204"/>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Association/ Chamber Membership Lists</a:t>
          </a:r>
          <a:endParaRPr lang="en-US" sz="1200" kern="1200" dirty="0"/>
        </a:p>
      </dsp:txBody>
      <dsp:txXfrm>
        <a:off x="1945883" y="398572"/>
        <a:ext cx="1153937" cy="911803"/>
      </dsp:txXfrm>
    </dsp:sp>
    <dsp:sp modelId="{E42C0F12-08F6-4E50-B340-32BEC4503B10}">
      <dsp:nvSpPr>
        <dsp:cNvPr id="0" name=""/>
        <dsp:cNvSpPr/>
      </dsp:nvSpPr>
      <dsp:spPr>
        <a:xfrm rot="17452266">
          <a:off x="3240073" y="1230229"/>
          <a:ext cx="1331816"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B7E900-87AA-451B-A623-978E61BA0D28}">
      <dsp:nvSpPr>
        <dsp:cNvPr id="0" name=""/>
        <dsp:cNvSpPr/>
      </dsp:nvSpPr>
      <dsp:spPr>
        <a:xfrm>
          <a:off x="3537886" y="370204"/>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Business Community Meetings</a:t>
          </a:r>
          <a:endParaRPr lang="en-US" sz="1200" kern="1200" dirty="0"/>
        </a:p>
      </dsp:txBody>
      <dsp:txXfrm>
        <a:off x="3566254" y="398572"/>
        <a:ext cx="1153937" cy="911803"/>
      </dsp:txXfrm>
    </dsp:sp>
    <dsp:sp modelId="{A9A154BE-D12C-4AA8-AFCD-516C8A319B94}">
      <dsp:nvSpPr>
        <dsp:cNvPr id="0" name=""/>
        <dsp:cNvSpPr/>
      </dsp:nvSpPr>
      <dsp:spPr>
        <a:xfrm rot="19863945">
          <a:off x="4072955" y="1916702"/>
          <a:ext cx="1473051"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A6E4EF-B8E9-4B1A-809F-2AC94D3F1792}">
      <dsp:nvSpPr>
        <dsp:cNvPr id="0" name=""/>
        <dsp:cNvSpPr/>
      </dsp:nvSpPr>
      <dsp:spPr>
        <a:xfrm>
          <a:off x="4848733" y="1322556"/>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Business Advocacy Groups</a:t>
          </a:r>
          <a:endParaRPr lang="en-US" sz="1200" kern="1200" dirty="0"/>
        </a:p>
      </dsp:txBody>
      <dsp:txXfrm>
        <a:off x="4877101" y="1350924"/>
        <a:ext cx="1153937" cy="911803"/>
      </dsp:txXfrm>
    </dsp:sp>
    <dsp:sp modelId="{77E72ACE-E3A6-4FCD-9559-38CD6EF18102}">
      <dsp:nvSpPr>
        <dsp:cNvPr id="0" name=""/>
        <dsp:cNvSpPr/>
      </dsp:nvSpPr>
      <dsp:spPr>
        <a:xfrm rot="480196">
          <a:off x="4278276" y="2984231"/>
          <a:ext cx="1684744" cy="492917"/>
        </a:xfrm>
        <a:prstGeom prst="lef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EB70E5-5EE7-4C5F-94AA-3F1E1DA21EE8}">
      <dsp:nvSpPr>
        <dsp:cNvPr id="0" name=""/>
        <dsp:cNvSpPr/>
      </dsp:nvSpPr>
      <dsp:spPr>
        <a:xfrm>
          <a:off x="5349479" y="2863703"/>
          <a:ext cx="1210673" cy="968539"/>
        </a:xfrm>
        <a:prstGeom prst="roundRect">
          <a:avLst>
            <a:gd name="adj" fmla="val 10000"/>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anose="020B0A04020102020204" pitchFamily="34" charset="0"/>
            </a:rPr>
            <a:t>Social Media Outreach</a:t>
          </a:r>
          <a:endParaRPr lang="en-US" sz="1200" kern="1200" dirty="0"/>
        </a:p>
      </dsp:txBody>
      <dsp:txXfrm>
        <a:off x="5377847" y="2892071"/>
        <a:ext cx="1153937" cy="9118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11433D-988F-4EF9-8152-62336E7149FA}"/>
              </a:ext>
            </a:extLst>
          </p:cNvPr>
          <p:cNvSpPr>
            <a:spLocks noGrp="1"/>
          </p:cNvSpPr>
          <p:nvPr>
            <p:ph type="hdr" sz="quarter"/>
          </p:nvPr>
        </p:nvSpPr>
        <p:spPr>
          <a:xfrm>
            <a:off x="10" y="6"/>
            <a:ext cx="3038475" cy="466725"/>
          </a:xfrm>
          <a:prstGeom prst="rect">
            <a:avLst/>
          </a:prstGeom>
        </p:spPr>
        <p:txBody>
          <a:bodyPr vert="horz" lIns="91428" tIns="45714" rIns="91428" bIns="457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ABA09025-377D-4F1C-B6F6-A3D3135B369B}"/>
              </a:ext>
            </a:extLst>
          </p:cNvPr>
          <p:cNvSpPr>
            <a:spLocks noGrp="1"/>
          </p:cNvSpPr>
          <p:nvPr>
            <p:ph type="dt" sz="quarter" idx="1"/>
          </p:nvPr>
        </p:nvSpPr>
        <p:spPr>
          <a:xfrm>
            <a:off x="3970348" y="6"/>
            <a:ext cx="3038475" cy="466725"/>
          </a:xfrm>
          <a:prstGeom prst="rect">
            <a:avLst/>
          </a:prstGeom>
        </p:spPr>
        <p:txBody>
          <a:bodyPr vert="horz" lIns="91428" tIns="45714" rIns="91428" bIns="45714" rtlCol="0"/>
          <a:lstStyle>
            <a:lvl1pPr algn="r">
              <a:defRPr sz="1200"/>
            </a:lvl1pPr>
          </a:lstStyle>
          <a:p>
            <a:fld id="{6810EDE8-BA06-43AB-91D3-2C73B92CAA5D}" type="datetimeFigureOut">
              <a:rPr lang="en-US" smtClean="0"/>
              <a:t>10/22/2020</a:t>
            </a:fld>
            <a:endParaRPr lang="en-US" dirty="0"/>
          </a:p>
        </p:txBody>
      </p:sp>
      <p:sp>
        <p:nvSpPr>
          <p:cNvPr id="4" name="Footer Placeholder 3">
            <a:extLst>
              <a:ext uri="{FF2B5EF4-FFF2-40B4-BE49-F238E27FC236}">
                <a16:creationId xmlns:a16="http://schemas.microsoft.com/office/drawing/2014/main" id="{B4E9A32B-0B1F-4A81-89A2-F22CAF6DBD0F}"/>
              </a:ext>
            </a:extLst>
          </p:cNvPr>
          <p:cNvSpPr>
            <a:spLocks noGrp="1"/>
          </p:cNvSpPr>
          <p:nvPr>
            <p:ph type="ftr" sz="quarter" idx="2"/>
          </p:nvPr>
        </p:nvSpPr>
        <p:spPr>
          <a:xfrm>
            <a:off x="10" y="8829678"/>
            <a:ext cx="3038475" cy="466725"/>
          </a:xfrm>
          <a:prstGeom prst="rect">
            <a:avLst/>
          </a:prstGeom>
        </p:spPr>
        <p:txBody>
          <a:bodyPr vert="horz" lIns="91428" tIns="45714" rIns="91428" bIns="457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197562E-529A-4D0E-8C01-0F670EF13812}"/>
              </a:ext>
            </a:extLst>
          </p:cNvPr>
          <p:cNvSpPr>
            <a:spLocks noGrp="1"/>
          </p:cNvSpPr>
          <p:nvPr>
            <p:ph type="sldNum" sz="quarter" idx="3"/>
          </p:nvPr>
        </p:nvSpPr>
        <p:spPr>
          <a:xfrm>
            <a:off x="3970348" y="8829678"/>
            <a:ext cx="3038475" cy="466725"/>
          </a:xfrm>
          <a:prstGeom prst="rect">
            <a:avLst/>
          </a:prstGeom>
        </p:spPr>
        <p:txBody>
          <a:bodyPr vert="horz" lIns="91428" tIns="45714" rIns="91428" bIns="45714" rtlCol="0" anchor="b"/>
          <a:lstStyle>
            <a:lvl1pPr algn="r">
              <a:defRPr sz="1200"/>
            </a:lvl1pPr>
          </a:lstStyle>
          <a:p>
            <a:fld id="{545172F0-90E7-4910-A55F-679319BAB39F}" type="slidenum">
              <a:rPr lang="en-US" smtClean="0"/>
              <a:t>‹#›</a:t>
            </a:fld>
            <a:endParaRPr lang="en-US" dirty="0"/>
          </a:p>
        </p:txBody>
      </p:sp>
    </p:spTree>
    <p:extLst>
      <p:ext uri="{BB962C8B-B14F-4D97-AF65-F5344CB8AC3E}">
        <p14:creationId xmlns:p14="http://schemas.microsoft.com/office/powerpoint/2010/main" val="4256845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66" tIns="46583" rIns="93166" bIns="46583" rtlCol="0"/>
          <a:lstStyle>
            <a:lvl1pPr algn="r">
              <a:defRPr sz="1200"/>
            </a:lvl1pPr>
          </a:lstStyle>
          <a:p>
            <a:fld id="{63ED2AD1-DF2A-470C-8D4F-896FC8367D9C}" type="datetimeFigureOut">
              <a:rPr lang="en-US" smtClean="0"/>
              <a:t>10/22/2020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7"/>
            <a:ext cx="5608320" cy="3660458"/>
          </a:xfrm>
          <a:prstGeom prst="rect">
            <a:avLst/>
          </a:prstGeom>
        </p:spPr>
        <p:txBody>
          <a:bodyPr vert="horz" lIns="93166" tIns="46583" rIns="93166" bIns="465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0"/>
            <a:ext cx="3037840" cy="466433"/>
          </a:xfrm>
          <a:prstGeom prst="rect">
            <a:avLst/>
          </a:prstGeom>
        </p:spPr>
        <p:txBody>
          <a:bodyPr vert="horz" lIns="93166" tIns="46583" rIns="93166" bIns="46583" rtlCol="0" anchor="b"/>
          <a:lstStyle>
            <a:lvl1pPr algn="r">
              <a:defRPr sz="1200"/>
            </a:lvl1pPr>
          </a:lstStyle>
          <a:p>
            <a:fld id="{EBCB36C0-7321-46BF-BA10-DF772D9AC621}" type="slidenum">
              <a:rPr lang="en-US" smtClean="0"/>
              <a:t>‹#›</a:t>
            </a:fld>
            <a:endParaRPr lang="en-US" dirty="0"/>
          </a:p>
        </p:txBody>
      </p:sp>
    </p:spTree>
    <p:extLst>
      <p:ext uri="{BB962C8B-B14F-4D97-AF65-F5344CB8AC3E}">
        <p14:creationId xmlns:p14="http://schemas.microsoft.com/office/powerpoint/2010/main" val="59024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a:t>
            </a:fld>
            <a:endParaRPr lang="en-US" dirty="0"/>
          </a:p>
        </p:txBody>
      </p:sp>
    </p:spTree>
    <p:extLst>
      <p:ext uri="{BB962C8B-B14F-4D97-AF65-F5344CB8AC3E}">
        <p14:creationId xmlns:p14="http://schemas.microsoft.com/office/powerpoint/2010/main" val="1313180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11</a:t>
            </a:fld>
            <a:endParaRPr lang="en-US" dirty="0"/>
          </a:p>
        </p:txBody>
      </p:sp>
    </p:spTree>
    <p:extLst>
      <p:ext uri="{BB962C8B-B14F-4D97-AF65-F5344CB8AC3E}">
        <p14:creationId xmlns:p14="http://schemas.microsoft.com/office/powerpoint/2010/main" val="3381042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12</a:t>
            </a:fld>
            <a:endParaRPr lang="en-US" dirty="0"/>
          </a:p>
        </p:txBody>
      </p:sp>
    </p:spTree>
    <p:extLst>
      <p:ext uri="{BB962C8B-B14F-4D97-AF65-F5344CB8AC3E}">
        <p14:creationId xmlns:p14="http://schemas.microsoft.com/office/powerpoint/2010/main" val="263025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13</a:t>
            </a:fld>
            <a:endParaRPr lang="en-US" dirty="0"/>
          </a:p>
        </p:txBody>
      </p:sp>
    </p:spTree>
    <p:extLst>
      <p:ext uri="{BB962C8B-B14F-4D97-AF65-F5344CB8AC3E}">
        <p14:creationId xmlns:p14="http://schemas.microsoft.com/office/powerpoint/2010/main" val="317899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14</a:t>
            </a:fld>
            <a:endParaRPr lang="en-US" dirty="0"/>
          </a:p>
        </p:txBody>
      </p:sp>
    </p:spTree>
    <p:extLst>
      <p:ext uri="{BB962C8B-B14F-4D97-AF65-F5344CB8AC3E}">
        <p14:creationId xmlns:p14="http://schemas.microsoft.com/office/powerpoint/2010/main" val="1865252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15</a:t>
            </a:fld>
            <a:endParaRPr lang="en-US" dirty="0"/>
          </a:p>
        </p:txBody>
      </p:sp>
    </p:spTree>
    <p:extLst>
      <p:ext uri="{BB962C8B-B14F-4D97-AF65-F5344CB8AC3E}">
        <p14:creationId xmlns:p14="http://schemas.microsoft.com/office/powerpoint/2010/main" val="1865252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18</a:t>
            </a:fld>
            <a:endParaRPr lang="en-US" dirty="0"/>
          </a:p>
        </p:txBody>
      </p:sp>
    </p:spTree>
    <p:extLst>
      <p:ext uri="{BB962C8B-B14F-4D97-AF65-F5344CB8AC3E}">
        <p14:creationId xmlns:p14="http://schemas.microsoft.com/office/powerpoint/2010/main" val="3933938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20</a:t>
            </a:fld>
            <a:endParaRPr lang="en-US" dirty="0"/>
          </a:p>
        </p:txBody>
      </p:sp>
    </p:spTree>
    <p:extLst>
      <p:ext uri="{BB962C8B-B14F-4D97-AF65-F5344CB8AC3E}">
        <p14:creationId xmlns:p14="http://schemas.microsoft.com/office/powerpoint/2010/main" val="2741439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21</a:t>
            </a:fld>
            <a:endParaRPr lang="en-US" dirty="0"/>
          </a:p>
        </p:txBody>
      </p:sp>
    </p:spTree>
    <p:extLst>
      <p:ext uri="{BB962C8B-B14F-4D97-AF65-F5344CB8AC3E}">
        <p14:creationId xmlns:p14="http://schemas.microsoft.com/office/powerpoint/2010/main" val="2511574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22</a:t>
            </a:fld>
            <a:endParaRPr lang="en-US" dirty="0"/>
          </a:p>
        </p:txBody>
      </p:sp>
    </p:spTree>
    <p:extLst>
      <p:ext uri="{BB962C8B-B14F-4D97-AF65-F5344CB8AC3E}">
        <p14:creationId xmlns:p14="http://schemas.microsoft.com/office/powerpoint/2010/main" val="3908644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23</a:t>
            </a:fld>
            <a:endParaRPr lang="en-US" dirty="0"/>
          </a:p>
        </p:txBody>
      </p:sp>
    </p:spTree>
    <p:extLst>
      <p:ext uri="{BB962C8B-B14F-4D97-AF65-F5344CB8AC3E}">
        <p14:creationId xmlns:p14="http://schemas.microsoft.com/office/powerpoint/2010/main" val="344582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85863" y="692150"/>
            <a:ext cx="4551362" cy="3414713"/>
          </a:xfrm>
          <a:ln/>
        </p:spPr>
      </p:sp>
      <p:sp>
        <p:nvSpPr>
          <p:cNvPr id="8195" name="Rectangle 3"/>
          <p:cNvSpPr>
            <a:spLocks noGrp="1" noChangeArrowheads="1"/>
          </p:cNvSpPr>
          <p:nvPr>
            <p:ph type="body" idx="1"/>
          </p:nvPr>
        </p:nvSpPr>
        <p:spPr>
          <a:xfrm>
            <a:off x="919784" y="4343174"/>
            <a:ext cx="5078387" cy="41135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3292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24</a:t>
            </a:fld>
            <a:endParaRPr lang="en-US" dirty="0"/>
          </a:p>
        </p:txBody>
      </p:sp>
    </p:spTree>
    <p:extLst>
      <p:ext uri="{BB962C8B-B14F-4D97-AF65-F5344CB8AC3E}">
        <p14:creationId xmlns:p14="http://schemas.microsoft.com/office/powerpoint/2010/main" val="1872643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25</a:t>
            </a:fld>
            <a:endParaRPr lang="en-US" dirty="0"/>
          </a:p>
        </p:txBody>
      </p:sp>
    </p:spTree>
    <p:extLst>
      <p:ext uri="{BB962C8B-B14F-4D97-AF65-F5344CB8AC3E}">
        <p14:creationId xmlns:p14="http://schemas.microsoft.com/office/powerpoint/2010/main" val="1137356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28</a:t>
            </a:fld>
            <a:endParaRPr lang="en-US" dirty="0"/>
          </a:p>
        </p:txBody>
      </p:sp>
    </p:spTree>
    <p:extLst>
      <p:ext uri="{BB962C8B-B14F-4D97-AF65-F5344CB8AC3E}">
        <p14:creationId xmlns:p14="http://schemas.microsoft.com/office/powerpoint/2010/main" val="2403610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29</a:t>
            </a:fld>
            <a:endParaRPr lang="en-US" dirty="0"/>
          </a:p>
        </p:txBody>
      </p:sp>
    </p:spTree>
    <p:extLst>
      <p:ext uri="{BB962C8B-B14F-4D97-AF65-F5344CB8AC3E}">
        <p14:creationId xmlns:p14="http://schemas.microsoft.com/office/powerpoint/2010/main" val="1137356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32</a:t>
            </a:fld>
            <a:endParaRPr lang="en-US" dirty="0"/>
          </a:p>
        </p:txBody>
      </p:sp>
    </p:spTree>
    <p:extLst>
      <p:ext uri="{BB962C8B-B14F-4D97-AF65-F5344CB8AC3E}">
        <p14:creationId xmlns:p14="http://schemas.microsoft.com/office/powerpoint/2010/main" val="1869081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34</a:t>
            </a:fld>
            <a:endParaRPr lang="en-US" dirty="0"/>
          </a:p>
        </p:txBody>
      </p:sp>
    </p:spTree>
    <p:extLst>
      <p:ext uri="{BB962C8B-B14F-4D97-AF65-F5344CB8AC3E}">
        <p14:creationId xmlns:p14="http://schemas.microsoft.com/office/powerpoint/2010/main" val="1983608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35</a:t>
            </a:fld>
            <a:endParaRPr lang="en-US" dirty="0"/>
          </a:p>
        </p:txBody>
      </p:sp>
    </p:spTree>
    <p:extLst>
      <p:ext uri="{BB962C8B-B14F-4D97-AF65-F5344CB8AC3E}">
        <p14:creationId xmlns:p14="http://schemas.microsoft.com/office/powerpoint/2010/main" val="2972483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36</a:t>
            </a:fld>
            <a:endParaRPr lang="en-US" dirty="0"/>
          </a:p>
        </p:txBody>
      </p:sp>
    </p:spTree>
    <p:extLst>
      <p:ext uri="{BB962C8B-B14F-4D97-AF65-F5344CB8AC3E}">
        <p14:creationId xmlns:p14="http://schemas.microsoft.com/office/powerpoint/2010/main" val="1453462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37</a:t>
            </a:fld>
            <a:endParaRPr lang="en-US" dirty="0"/>
          </a:p>
        </p:txBody>
      </p:sp>
    </p:spTree>
    <p:extLst>
      <p:ext uri="{BB962C8B-B14F-4D97-AF65-F5344CB8AC3E}">
        <p14:creationId xmlns:p14="http://schemas.microsoft.com/office/powerpoint/2010/main" val="2203296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38</a:t>
            </a:fld>
            <a:endParaRPr lang="en-US" dirty="0"/>
          </a:p>
        </p:txBody>
      </p:sp>
    </p:spTree>
    <p:extLst>
      <p:ext uri="{BB962C8B-B14F-4D97-AF65-F5344CB8AC3E}">
        <p14:creationId xmlns:p14="http://schemas.microsoft.com/office/powerpoint/2010/main" val="3320829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City of Berkeley - </a:t>
            </a:r>
          </a:p>
          <a:p>
            <a:endParaRPr lang="en-US" dirty="0"/>
          </a:p>
          <a:p>
            <a:endParaRPr lang="en-US" dirty="0"/>
          </a:p>
          <a:p>
            <a:endParaRPr lang="en-US" dirty="0"/>
          </a:p>
          <a:p>
            <a:r>
              <a:rPr lang="en-US" dirty="0"/>
              <a:t>Mason Tillman has lead race and equity projects for two cities that are comparable in size to Culver City: the City of Berkeley and City of </a:t>
            </a:r>
            <a:r>
              <a:rPr lang="en-US" dirty="0" err="1"/>
              <a:t>Oakland.The</a:t>
            </a:r>
            <a:r>
              <a:rPr lang="en-US" dirty="0"/>
              <a:t> work involved evaluating each city’s employment practices, identifying disparities in how City staff hire, retain, and promote their staff, and making recommendations to the cities on how to implement more equitable hiring and retention practices. Both projects were successfully completed, well received by the municipalities, and both cities implemented </a:t>
            </a:r>
            <a:r>
              <a:rPr lang="en-US" dirty="0" err="1"/>
              <a:t>newstrategies</a:t>
            </a:r>
            <a:r>
              <a:rPr lang="en-US" dirty="0"/>
              <a:t> as a result of Mason </a:t>
            </a:r>
            <a:r>
              <a:rPr lang="en-US" dirty="0" err="1"/>
              <a:t>Tillman’swork.While</a:t>
            </a:r>
            <a:r>
              <a:rPr lang="en-US" dirty="0"/>
              <a:t> not a city engagement, Mason Tillman </a:t>
            </a:r>
            <a:r>
              <a:rPr lang="en-US" dirty="0" err="1"/>
              <a:t>workedwith</a:t>
            </a:r>
            <a:r>
              <a:rPr lang="en-US" dirty="0"/>
              <a:t> the state of New </a:t>
            </a:r>
            <a:r>
              <a:rPr lang="en-US" dirty="0" err="1"/>
              <a:t>Yorkto</a:t>
            </a:r>
            <a:r>
              <a:rPr lang="en-US" dirty="0"/>
              <a:t> identify and address equity issues in </a:t>
            </a:r>
            <a:r>
              <a:rPr lang="en-US" dirty="0" err="1"/>
              <a:t>itspracticesandproceduresandlaunchedan</a:t>
            </a:r>
            <a:r>
              <a:rPr lang="en-US" dirty="0"/>
              <a:t> extensive outreach </a:t>
            </a:r>
            <a:r>
              <a:rPr lang="en-US" dirty="0" err="1"/>
              <a:t>programto</a:t>
            </a:r>
            <a:r>
              <a:rPr lang="en-US" dirty="0"/>
              <a:t> engage local community </a:t>
            </a:r>
            <a:r>
              <a:rPr lang="en-US" dirty="0" err="1"/>
              <a:t>membersin</a:t>
            </a:r>
            <a:r>
              <a:rPr lang="en-US" dirty="0"/>
              <a:t> the project. Mason Tillman planned and hosted16 community meetings </a:t>
            </a:r>
            <a:r>
              <a:rPr lang="en-US" dirty="0" err="1"/>
              <a:t>inall</a:t>
            </a:r>
            <a:r>
              <a:rPr lang="en-US" dirty="0"/>
              <a:t> five boroughs and other cities throughout </a:t>
            </a:r>
            <a:r>
              <a:rPr lang="en-US" dirty="0" err="1"/>
              <a:t>thestate</a:t>
            </a:r>
            <a:r>
              <a:rPr lang="en-US" dirty="0"/>
              <a:t>. Mason Tillman coordinated all outreach, planned and facilitated meetings, and </a:t>
            </a:r>
            <a:r>
              <a:rPr lang="en-US" dirty="0" err="1"/>
              <a:t>collectedand</a:t>
            </a:r>
            <a:r>
              <a:rPr lang="en-US" dirty="0"/>
              <a:t> </a:t>
            </a:r>
            <a:r>
              <a:rPr lang="en-US" dirty="0" err="1"/>
              <a:t>analyzeddata</a:t>
            </a:r>
            <a:r>
              <a:rPr lang="en-US" dirty="0"/>
              <a:t>. Each of the </a:t>
            </a:r>
            <a:r>
              <a:rPr lang="en-US" dirty="0" err="1"/>
              <a:t>meetingswere</a:t>
            </a:r>
            <a:r>
              <a:rPr lang="en-US" dirty="0"/>
              <a:t> well </a:t>
            </a:r>
            <a:r>
              <a:rPr lang="en-US" dirty="0" err="1"/>
              <a:t>attended,and</a:t>
            </a:r>
            <a:r>
              <a:rPr lang="en-US" dirty="0"/>
              <a:t> Mason Tillman drafted a Community Meeting Report for each one. </a:t>
            </a:r>
          </a:p>
        </p:txBody>
      </p:sp>
      <p:sp>
        <p:nvSpPr>
          <p:cNvPr id="4" name="Slide Number Placeholder 3"/>
          <p:cNvSpPr>
            <a:spLocks noGrp="1"/>
          </p:cNvSpPr>
          <p:nvPr>
            <p:ph type="sldNum" sz="quarter" idx="5"/>
          </p:nvPr>
        </p:nvSpPr>
        <p:spPr/>
        <p:txBody>
          <a:bodyPr/>
          <a:lstStyle/>
          <a:p>
            <a:fld id="{EBCB36C0-7321-46BF-BA10-DF772D9AC621}" type="slidenum">
              <a:rPr lang="en-US" smtClean="0"/>
              <a:t>4</a:t>
            </a:fld>
            <a:endParaRPr lang="en-US" dirty="0"/>
          </a:p>
        </p:txBody>
      </p:sp>
    </p:spTree>
    <p:extLst>
      <p:ext uri="{BB962C8B-B14F-4D97-AF65-F5344CB8AC3E}">
        <p14:creationId xmlns:p14="http://schemas.microsoft.com/office/powerpoint/2010/main" val="40140993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24859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42</a:t>
            </a:fld>
            <a:endParaRPr lang="en-US" dirty="0"/>
          </a:p>
        </p:txBody>
      </p:sp>
    </p:spTree>
    <p:extLst>
      <p:ext uri="{BB962C8B-B14F-4D97-AF65-F5344CB8AC3E}">
        <p14:creationId xmlns:p14="http://schemas.microsoft.com/office/powerpoint/2010/main" val="264347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24859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6</a:t>
            </a:fld>
            <a:endParaRPr lang="en-US" dirty="0"/>
          </a:p>
        </p:txBody>
      </p:sp>
    </p:spTree>
    <p:extLst>
      <p:ext uri="{BB962C8B-B14F-4D97-AF65-F5344CB8AC3E}">
        <p14:creationId xmlns:p14="http://schemas.microsoft.com/office/powerpoint/2010/main" val="113735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7</a:t>
            </a:fld>
            <a:endParaRPr lang="en-US" dirty="0"/>
          </a:p>
        </p:txBody>
      </p:sp>
    </p:spTree>
    <p:extLst>
      <p:ext uri="{BB962C8B-B14F-4D97-AF65-F5344CB8AC3E}">
        <p14:creationId xmlns:p14="http://schemas.microsoft.com/office/powerpoint/2010/main" val="3720921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8</a:t>
            </a:fld>
            <a:endParaRPr lang="en-US" dirty="0"/>
          </a:p>
        </p:txBody>
      </p:sp>
    </p:spTree>
    <p:extLst>
      <p:ext uri="{BB962C8B-B14F-4D97-AF65-F5344CB8AC3E}">
        <p14:creationId xmlns:p14="http://schemas.microsoft.com/office/powerpoint/2010/main" val="4012408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9</a:t>
            </a:fld>
            <a:endParaRPr lang="en-US" dirty="0"/>
          </a:p>
        </p:txBody>
      </p:sp>
    </p:spTree>
    <p:extLst>
      <p:ext uri="{BB962C8B-B14F-4D97-AF65-F5344CB8AC3E}">
        <p14:creationId xmlns:p14="http://schemas.microsoft.com/office/powerpoint/2010/main" val="338104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CB36C0-7321-46BF-BA10-DF772D9AC621}" type="slidenum">
              <a:rPr lang="en-US" smtClean="0"/>
              <a:t>10</a:t>
            </a:fld>
            <a:endParaRPr lang="en-US" dirty="0"/>
          </a:p>
        </p:txBody>
      </p:sp>
    </p:spTree>
    <p:extLst>
      <p:ext uri="{BB962C8B-B14F-4D97-AF65-F5344CB8AC3E}">
        <p14:creationId xmlns:p14="http://schemas.microsoft.com/office/powerpoint/2010/main" val="3381042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28950" y="1122363"/>
            <a:ext cx="5429250" cy="2387600"/>
          </a:xfrm>
        </p:spPr>
        <p:txBody>
          <a:bodyPr anchor="b"/>
          <a:lstStyle>
            <a:lvl1pPr algn="r">
              <a:defRPr sz="6000" b="1"/>
            </a:lvl1pPr>
          </a:lstStyle>
          <a:p>
            <a:r>
              <a:rPr lang="en-US" dirty="0"/>
              <a:t>Click to edit Master title style</a:t>
            </a:r>
          </a:p>
        </p:txBody>
      </p:sp>
      <p:sp>
        <p:nvSpPr>
          <p:cNvPr id="3" name="Subtitle 2"/>
          <p:cNvSpPr>
            <a:spLocks noGrp="1"/>
          </p:cNvSpPr>
          <p:nvPr>
            <p:ph type="subTitle" idx="1"/>
          </p:nvPr>
        </p:nvSpPr>
        <p:spPr>
          <a:xfrm>
            <a:off x="1600200" y="3593411"/>
            <a:ext cx="6858000"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EA16373-776D-4E2F-A0A0-555B2760F594}"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a:extLst>
              <a:ext uri="{FF2B5EF4-FFF2-40B4-BE49-F238E27FC236}">
                <a16:creationId xmlns:a16="http://schemas.microsoft.com/office/drawing/2014/main" id="{54D44D81-BE88-4891-A2E6-BD64B54991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139" y="0"/>
            <a:ext cx="2800350" cy="3514725"/>
          </a:xfrm>
          <a:prstGeom prst="rect">
            <a:avLst/>
          </a:prstGeom>
        </p:spPr>
      </p:pic>
    </p:spTree>
    <p:extLst>
      <p:ext uri="{BB962C8B-B14F-4D97-AF65-F5344CB8AC3E}">
        <p14:creationId xmlns:p14="http://schemas.microsoft.com/office/powerpoint/2010/main" val="416287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8A452-C44F-496F-ABA5-67AA589DA486}"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7027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6F48E-D667-4A28-8D4D-CC3723D33974}"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2295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759751"/>
            <a:ext cx="7886700" cy="4351338"/>
          </a:xfrm>
        </p:spPr>
        <p:txBody>
          <a:bodyPr/>
          <a:lstStyle>
            <a:lvl2pPr>
              <a:defRPr/>
            </a:lvl2pPr>
          </a:lstStyle>
          <a:p>
            <a:pPr lvl="0"/>
            <a:r>
              <a:rPr lang="en-US" dirty="0"/>
              <a:t>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95F70CE-0114-4DA0-9885-2BCD7EBAE1D6}"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7511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1709739"/>
            <a:ext cx="7354888" cy="2852737"/>
          </a:xfrm>
        </p:spPr>
        <p:txBody>
          <a:bodyPr anchor="b"/>
          <a:lstStyle>
            <a:lvl1pPr algn="r">
              <a:defRPr sz="6000"/>
            </a:lvl1pPr>
          </a:lstStyle>
          <a:p>
            <a:r>
              <a:rPr lang="en-US" dirty="0"/>
              <a:t>Click to edit Master title style</a:t>
            </a:r>
          </a:p>
        </p:txBody>
      </p:sp>
      <p:sp>
        <p:nvSpPr>
          <p:cNvPr id="3" name="Text Placeholder 2"/>
          <p:cNvSpPr>
            <a:spLocks noGrp="1"/>
          </p:cNvSpPr>
          <p:nvPr>
            <p:ph type="body" idx="1"/>
          </p:nvPr>
        </p:nvSpPr>
        <p:spPr>
          <a:xfrm>
            <a:off x="1155700" y="4589464"/>
            <a:ext cx="7354888" cy="1500187"/>
          </a:xfrm>
        </p:spPr>
        <p:txBody>
          <a:bodyPr/>
          <a:lstStyle>
            <a:lvl1pPr marL="0" indent="0" algn="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B350410-202F-4E39-83DA-CC34C5CAB361}"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0864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F0A72A-800D-4EDB-8C91-42D7F95EF4B7}"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056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725707-CD7B-4B40-B01D-681972A5FC79}" type="datetime1">
              <a:rPr lang="en-US" smtClean="0"/>
              <a:t>10/22/2020</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6691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40BF3-F576-4070-8F9E-4A83FD134E70}" type="datetime1">
              <a:rPr lang="en-US" smtClean="0"/>
              <a:t>10/22/2020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4603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9F430-A839-4375-A44C-AA9733C0399F}" type="datetime1">
              <a:rPr lang="en-US" smtClean="0"/>
              <a:t>10/22/2020</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3960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440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6B3B-34E4-47F8-8DB3-C0DEA9E9856E}"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4417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4B4D8C-DF64-4383-BB2E-866BF0560741}"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5727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0161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10F5-62F8-416C-A516-0C3BC68542B9}" type="datetime1">
              <a:rPr lang="en-US" smtClean="0"/>
              <a:t>10/22/2020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15BFA-6732-4149-A090-9BA03A994FD0}" type="slidenum">
              <a:rPr lang="en-US" smtClean="0"/>
              <a:t>‹#›</a:t>
            </a:fld>
            <a:endParaRPr lang="en-US" dirty="0"/>
          </a:p>
        </p:txBody>
      </p:sp>
      <p:pic>
        <p:nvPicPr>
          <p:cNvPr id="10" name="Picture 9">
            <a:extLst>
              <a:ext uri="{FF2B5EF4-FFF2-40B4-BE49-F238E27FC236}">
                <a16:creationId xmlns:a16="http://schemas.microsoft.com/office/drawing/2014/main" id="{300A31CE-CBDB-4C00-A30D-0AF1674EA0D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2" name="Picture 11">
            <a:extLst>
              <a:ext uri="{FF2B5EF4-FFF2-40B4-BE49-F238E27FC236}">
                <a16:creationId xmlns:a16="http://schemas.microsoft.com/office/drawing/2014/main" id="{2EB90A6A-FF77-4D54-911F-0D8539640749}"/>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a:extLst>
              <a:ext uri="{FF2B5EF4-FFF2-40B4-BE49-F238E27FC236}">
                <a16:creationId xmlns:a16="http://schemas.microsoft.com/office/drawing/2014/main" id="{670337E4-BFFE-42D8-957D-DCDD03947DBD}"/>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a:extLst>
              <a:ext uri="{FF2B5EF4-FFF2-40B4-BE49-F238E27FC236}">
                <a16:creationId xmlns:a16="http://schemas.microsoft.com/office/drawing/2014/main" id="{F92D090A-A699-43C2-B67A-42996E3C4ED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60796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30BF-E563-494B-A5FC-09744AA23FA8}"/>
              </a:ext>
            </a:extLst>
          </p:cNvPr>
          <p:cNvSpPr txBox="1">
            <a:spLocks/>
          </p:cNvSpPr>
          <p:nvPr/>
        </p:nvSpPr>
        <p:spPr>
          <a:xfrm>
            <a:off x="53789" y="2914649"/>
            <a:ext cx="8935374" cy="2090239"/>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pPr algn="r"/>
            <a:r>
              <a:rPr lang="en-US" sz="4000" dirty="0"/>
              <a:t>Disparity Study Overview:</a:t>
            </a:r>
          </a:p>
          <a:p>
            <a:pPr algn="r"/>
            <a:r>
              <a:rPr lang="en-US" sz="3600" i="1" dirty="0"/>
              <a:t>Then and Now </a:t>
            </a:r>
          </a:p>
        </p:txBody>
      </p:sp>
      <p:sp>
        <p:nvSpPr>
          <p:cNvPr id="3" name="Subtitle 2">
            <a:extLst>
              <a:ext uri="{FF2B5EF4-FFF2-40B4-BE49-F238E27FC236}">
                <a16:creationId xmlns:a16="http://schemas.microsoft.com/office/drawing/2014/main" id="{0F469326-B95A-4B5A-84EF-1593C62491C2}"/>
              </a:ext>
            </a:extLst>
          </p:cNvPr>
          <p:cNvSpPr txBox="1">
            <a:spLocks/>
          </p:cNvSpPr>
          <p:nvPr/>
        </p:nvSpPr>
        <p:spPr>
          <a:xfrm>
            <a:off x="2052653" y="4244007"/>
            <a:ext cx="6897254" cy="9490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dirty="0"/>
              <a:t>October 23, 2020</a:t>
            </a:r>
          </a:p>
        </p:txBody>
      </p:sp>
      <p:sp>
        <p:nvSpPr>
          <p:cNvPr id="4" name="Rectangle 3">
            <a:extLst>
              <a:ext uri="{FF2B5EF4-FFF2-40B4-BE49-F238E27FC236}">
                <a16:creationId xmlns:a16="http://schemas.microsoft.com/office/drawing/2014/main" id="{8763F69F-4971-4A6E-B56D-07936DDC85C9}"/>
              </a:ext>
            </a:extLst>
          </p:cNvPr>
          <p:cNvSpPr/>
          <p:nvPr/>
        </p:nvSpPr>
        <p:spPr>
          <a:xfrm>
            <a:off x="-1" y="-123173"/>
            <a:ext cx="3940770" cy="2732819"/>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Aharoni" panose="020B0604020202020204" pitchFamily="2" charset="-79"/>
                <a:cs typeface="Aharoni" panose="020B0604020202020204" pitchFamily="2" charset="-79"/>
              </a:rPr>
              <a:t>City of Jacksonville, Florida</a:t>
            </a:r>
          </a:p>
        </p:txBody>
      </p:sp>
    </p:spTree>
    <p:extLst>
      <p:ext uri="{BB962C8B-B14F-4D97-AF65-F5344CB8AC3E}">
        <p14:creationId xmlns:p14="http://schemas.microsoft.com/office/powerpoint/2010/main" val="426652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293962"/>
            <a:ext cx="8175514" cy="1325563"/>
          </a:xfrm>
        </p:spPr>
        <p:txBody>
          <a:bodyPr>
            <a:normAutofit/>
          </a:bodyPr>
          <a:lstStyle/>
          <a:p>
            <a:r>
              <a:rPr lang="en-US" dirty="0"/>
              <a:t>Construction Prime Contract Disparity Findings</a:t>
            </a:r>
          </a:p>
        </p:txBody>
      </p:sp>
      <p:sp>
        <p:nvSpPr>
          <p:cNvPr id="2" name="TextBox 1">
            <a:extLst>
              <a:ext uri="{FF2B5EF4-FFF2-40B4-BE49-F238E27FC236}">
                <a16:creationId xmlns:a16="http://schemas.microsoft.com/office/drawing/2014/main" id="{61D41CAC-3308-4F80-972E-D5126760BEBD}"/>
              </a:ext>
            </a:extLst>
          </p:cNvPr>
          <p:cNvSpPr txBox="1"/>
          <p:nvPr/>
        </p:nvSpPr>
        <p:spPr>
          <a:xfrm>
            <a:off x="1125302" y="1832664"/>
            <a:ext cx="7192788" cy="1569660"/>
          </a:xfrm>
          <a:prstGeom prst="rect">
            <a:avLst/>
          </a:prstGeom>
          <a:noFill/>
        </p:spPr>
        <p:txBody>
          <a:bodyPr wrap="square">
            <a:spAutoFit/>
          </a:bodyPr>
          <a:lstStyle/>
          <a:p>
            <a:pPr marL="342900" indent="-342900">
              <a:buFont typeface="Arial" panose="020B0604020202020204" pitchFamily="34" charset="0"/>
              <a:buChar char="•"/>
            </a:pPr>
            <a:r>
              <a:rPr lang="en-US" sz="2400" dirty="0"/>
              <a:t>Informal contracts $200,000 and under no disparity found for any group</a:t>
            </a:r>
          </a:p>
          <a:p>
            <a:pPr marL="342900" indent="-342900">
              <a:buFont typeface="Arial" panose="020B0604020202020204" pitchFamily="34" charset="0"/>
              <a:buChar char="•"/>
            </a:pPr>
            <a:r>
              <a:rPr lang="en-US" sz="2400" dirty="0"/>
              <a:t>Formal contracts under $500,000 no disparity found for any group </a:t>
            </a:r>
          </a:p>
        </p:txBody>
      </p:sp>
    </p:spTree>
    <p:extLst>
      <p:ext uri="{BB962C8B-B14F-4D97-AF65-F5344CB8AC3E}">
        <p14:creationId xmlns:p14="http://schemas.microsoft.com/office/powerpoint/2010/main" val="227248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293962"/>
            <a:ext cx="8175514" cy="1325563"/>
          </a:xfrm>
        </p:spPr>
        <p:txBody>
          <a:bodyPr>
            <a:normAutofit/>
          </a:bodyPr>
          <a:lstStyle/>
          <a:p>
            <a:r>
              <a:rPr lang="en-US" dirty="0"/>
              <a:t>Professional Service  Prime Contract Disparity Findings</a:t>
            </a:r>
          </a:p>
        </p:txBody>
      </p:sp>
      <p:sp>
        <p:nvSpPr>
          <p:cNvPr id="2" name="TextBox 1">
            <a:extLst>
              <a:ext uri="{FF2B5EF4-FFF2-40B4-BE49-F238E27FC236}">
                <a16:creationId xmlns:a16="http://schemas.microsoft.com/office/drawing/2014/main" id="{61D41CAC-3308-4F80-972E-D5126760BEBD}"/>
              </a:ext>
            </a:extLst>
          </p:cNvPr>
          <p:cNvSpPr txBox="1"/>
          <p:nvPr/>
        </p:nvSpPr>
        <p:spPr>
          <a:xfrm>
            <a:off x="1162880" y="1859340"/>
            <a:ext cx="7192788" cy="461665"/>
          </a:xfrm>
          <a:prstGeom prst="rect">
            <a:avLst/>
          </a:prstGeom>
          <a:noFill/>
        </p:spPr>
        <p:txBody>
          <a:bodyPr wrap="square">
            <a:spAutoFit/>
          </a:bodyPr>
          <a:lstStyle/>
          <a:p>
            <a:pPr marL="342900" indent="-342900">
              <a:buFont typeface="Arial" panose="020B0604020202020204" pitchFamily="34" charset="0"/>
              <a:buChar char="•"/>
            </a:pPr>
            <a:r>
              <a:rPr lang="en-US" sz="2400" dirty="0"/>
              <a:t>Too few contracts to analyze</a:t>
            </a:r>
          </a:p>
        </p:txBody>
      </p:sp>
    </p:spTree>
    <p:extLst>
      <p:ext uri="{BB962C8B-B14F-4D97-AF65-F5344CB8AC3E}">
        <p14:creationId xmlns:p14="http://schemas.microsoft.com/office/powerpoint/2010/main" val="336792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293962"/>
            <a:ext cx="8175514" cy="1325563"/>
          </a:xfrm>
        </p:spPr>
        <p:txBody>
          <a:bodyPr>
            <a:normAutofit fontScale="90000"/>
          </a:bodyPr>
          <a:lstStyle/>
          <a:p>
            <a:r>
              <a:rPr lang="en-US" dirty="0"/>
              <a:t>Goods and Other Services Prime Contract Disparity Findings</a:t>
            </a:r>
          </a:p>
        </p:txBody>
      </p:sp>
      <p:graphicFrame>
        <p:nvGraphicFramePr>
          <p:cNvPr id="4" name="Table 3">
            <a:extLst>
              <a:ext uri="{FF2B5EF4-FFF2-40B4-BE49-F238E27FC236}">
                <a16:creationId xmlns:a16="http://schemas.microsoft.com/office/drawing/2014/main" id="{C36D41E2-603D-4F3A-B73E-9FF75338D26B}"/>
              </a:ext>
            </a:extLst>
          </p:cNvPr>
          <p:cNvGraphicFramePr/>
          <p:nvPr>
            <p:extLst>
              <p:ext uri="{D42A27DB-BD31-4B8C-83A1-F6EECF244321}">
                <p14:modId xmlns:p14="http://schemas.microsoft.com/office/powerpoint/2010/main" val="4154968180"/>
              </p:ext>
            </p:extLst>
          </p:nvPr>
        </p:nvGraphicFramePr>
        <p:xfrm>
          <a:off x="1299012" y="1921946"/>
          <a:ext cx="6545976" cy="2385505"/>
        </p:xfrm>
        <a:graphic>
          <a:graphicData uri="http://schemas.openxmlformats.org/drawingml/2006/table">
            <a:tbl>
              <a:tblPr>
                <a:tableStyleId>{5C22544A-7EE6-4342-B048-85BDC9FD1C3A}</a:tableStyleId>
              </a:tblPr>
              <a:tblGrid>
                <a:gridCol w="2426108">
                  <a:extLst>
                    <a:ext uri="{9D8B030D-6E8A-4147-A177-3AD203B41FA5}">
                      <a16:colId xmlns:a16="http://schemas.microsoft.com/office/drawing/2014/main" val="3825880486"/>
                    </a:ext>
                  </a:extLst>
                </a:gridCol>
                <a:gridCol w="2049020">
                  <a:extLst>
                    <a:ext uri="{9D8B030D-6E8A-4147-A177-3AD203B41FA5}">
                      <a16:colId xmlns:a16="http://schemas.microsoft.com/office/drawing/2014/main" val="4079568752"/>
                    </a:ext>
                  </a:extLst>
                </a:gridCol>
                <a:gridCol w="2070848">
                  <a:extLst>
                    <a:ext uri="{9D8B030D-6E8A-4147-A177-3AD203B41FA5}">
                      <a16:colId xmlns:a16="http://schemas.microsoft.com/office/drawing/2014/main" val="3802440739"/>
                    </a:ext>
                  </a:extLst>
                </a:gridCol>
              </a:tblGrid>
              <a:tr h="190500">
                <a:tc rowSpan="2">
                  <a:txBody>
                    <a:bodyPr/>
                    <a:lstStyle/>
                    <a:p>
                      <a:pPr marL="137160" marR="0" algn="ctr">
                        <a:spcBef>
                          <a:spcPts val="0"/>
                        </a:spcBef>
                        <a:spcAft>
                          <a:spcPts val="0"/>
                        </a:spcAft>
                      </a:pPr>
                      <a:r>
                        <a:rPr lang="en-US" sz="1400" b="1" dirty="0">
                          <a:solidFill>
                            <a:srgbClr val="FFFFFF"/>
                          </a:solidFill>
                          <a:effectLst/>
                          <a:latin typeface="Calibri body"/>
                          <a:ea typeface="Calibri" panose="020F0502020204030204" pitchFamily="34" charset="0"/>
                        </a:rPr>
                        <a:t>Ethnicity/Gender </a:t>
                      </a:r>
                    </a:p>
                  </a:txBody>
                  <a:tcPr marL="68580" marR="68580" marT="0" marB="0" anchor="ctr">
                    <a:solidFill>
                      <a:srgbClr val="006600"/>
                    </a:solidFill>
                  </a:tcPr>
                </a:tc>
                <a:tc gridSpan="2">
                  <a:txBody>
                    <a:bodyPr/>
                    <a:lstStyle/>
                    <a:p>
                      <a:pPr marL="137160" marR="0" algn="ctr">
                        <a:spcBef>
                          <a:spcPts val="0"/>
                        </a:spcBef>
                        <a:spcAft>
                          <a:spcPts val="0"/>
                        </a:spcAft>
                      </a:pPr>
                      <a:r>
                        <a:rPr lang="en-US" sz="1400" b="1" dirty="0">
                          <a:solidFill>
                            <a:schemeClr val="bg1"/>
                          </a:solidFill>
                          <a:effectLst/>
                          <a:latin typeface="Calibri body"/>
                          <a:ea typeface="Calibri" panose="020F0502020204030204" pitchFamily="34" charset="0"/>
                        </a:rPr>
                        <a:t>Goods and Other Services </a:t>
                      </a:r>
                    </a:p>
                  </a:txBody>
                  <a:tcPr marL="68580" marR="68580" marT="0" marB="0" anchor="ctr">
                    <a:solidFill>
                      <a:srgbClr val="006600"/>
                    </a:solidFill>
                  </a:tcPr>
                </a:tc>
                <a:tc hMerge="1">
                  <a:txBody>
                    <a:bodyPr/>
                    <a:lstStyle/>
                    <a:p>
                      <a:pPr marL="0" marR="0" algn="ctr">
                        <a:spcBef>
                          <a:spcPts val="0"/>
                        </a:spcBef>
                        <a:spcAft>
                          <a:spcPts val="0"/>
                        </a:spcAft>
                      </a:pPr>
                      <a:endParaRPr lang="en-US" sz="1400" b="1" dirty="0">
                        <a:effectLst/>
                        <a:latin typeface="Calibri body"/>
                        <a:ea typeface="Calibri" panose="020F0502020204030204" pitchFamily="34" charset="0"/>
                      </a:endParaRPr>
                    </a:p>
                  </a:txBody>
                  <a:tcPr marL="68580" marR="68580" marT="0" marB="0" anchor="ctr"/>
                </a:tc>
                <a:extLst>
                  <a:ext uri="{0D108BD9-81ED-4DB2-BD59-A6C34878D82A}">
                    <a16:rowId xmlns:a16="http://schemas.microsoft.com/office/drawing/2014/main" val="2605770027"/>
                  </a:ext>
                </a:extLst>
              </a:tr>
              <a:tr h="190500">
                <a:tc vMerge="1">
                  <a:txBody>
                    <a:bodyPr/>
                    <a:lstStyle/>
                    <a:p>
                      <a:pPr marL="171450" indent="0" algn="l" rtl="0" fontAlgn="ctr"/>
                      <a:r>
                        <a:rPr lang="en-US" sz="1400" b="1" kern="1200" dirty="0">
                          <a:solidFill>
                            <a:schemeClr val="dk1"/>
                          </a:solidFill>
                          <a:latin typeface="Calibri body"/>
                          <a:ea typeface="+mn-ea"/>
                          <a:cs typeface="Arial" panose="020B0604020202020204" pitchFamily="34" charset="0"/>
                        </a:rPr>
                        <a:t>Construction</a:t>
                      </a:r>
                    </a:p>
                  </a:txBody>
                  <a:tcPr marL="9525" marR="9525" marT="9526" marB="0" anchor="ctr"/>
                </a:tc>
                <a:tc>
                  <a:txBody>
                    <a:bodyPr/>
                    <a:lstStyle/>
                    <a:p>
                      <a:pPr algn="ctr" fontAlgn="ctr"/>
                      <a:r>
                        <a:rPr lang="en-US" sz="1400" b="1" i="0" u="none" strike="noStrike" dirty="0">
                          <a:solidFill>
                            <a:schemeClr val="bg1"/>
                          </a:solidFill>
                          <a:effectLst/>
                          <a:latin typeface="Calibri body"/>
                        </a:rPr>
                        <a:t>Contracts Under $500,000 </a:t>
                      </a:r>
                    </a:p>
                  </a:txBody>
                  <a:tcPr marL="4763" marR="4763" marT="4763" marB="0" anchor="ctr">
                    <a:solidFill>
                      <a:srgbClr val="0066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Calibri body"/>
                        </a:rPr>
                        <a:t>Contracts $50,000 and Under </a:t>
                      </a:r>
                    </a:p>
                  </a:txBody>
                  <a:tcPr marL="4763" marR="4763" marT="4763" marB="0" anchor="ctr">
                    <a:solidFill>
                      <a:srgbClr val="006600"/>
                    </a:solidFill>
                  </a:tcPr>
                </a:tc>
                <a:extLst>
                  <a:ext uri="{0D108BD9-81ED-4DB2-BD59-A6C34878D82A}">
                    <a16:rowId xmlns:a16="http://schemas.microsoft.com/office/drawing/2014/main" val="1397938991"/>
                  </a:ext>
                </a:extLst>
              </a:tr>
              <a:tr h="190500">
                <a:tc>
                  <a:txBody>
                    <a:bodyPr/>
                    <a:lstStyle/>
                    <a:p>
                      <a:pPr algn="l" fontAlgn="b">
                        <a:spcBef>
                          <a:spcPts val="0"/>
                        </a:spcBef>
                        <a:spcAft>
                          <a:spcPts val="0"/>
                        </a:spcAft>
                      </a:pPr>
                      <a:r>
                        <a:rPr lang="en-US" sz="1400" b="1" u="none" strike="noStrike" dirty="0">
                          <a:effectLst/>
                          <a:latin typeface="Calibri body"/>
                        </a:rPr>
                        <a:t>African Americans</a:t>
                      </a:r>
                      <a:endParaRPr lang="en-US" sz="1400" b="1" i="0" u="none" strike="noStrike" dirty="0">
                        <a:effectLst/>
                        <a:latin typeface="Calibri body"/>
                      </a:endParaRP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extLst>
                  <a:ext uri="{0D108BD9-81ED-4DB2-BD59-A6C34878D82A}">
                    <a16:rowId xmlns:a16="http://schemas.microsoft.com/office/drawing/2014/main" val="3536271901"/>
                  </a:ext>
                </a:extLst>
              </a:tr>
              <a:tr h="190500">
                <a:tc>
                  <a:txBody>
                    <a:bodyPr/>
                    <a:lstStyle/>
                    <a:p>
                      <a:pPr algn="l" fontAlgn="b">
                        <a:spcBef>
                          <a:spcPts val="0"/>
                        </a:spcBef>
                        <a:spcAft>
                          <a:spcPts val="0"/>
                        </a:spcAft>
                      </a:pPr>
                      <a:r>
                        <a:rPr lang="en-US" sz="1400" b="1" u="none" strike="noStrike" dirty="0">
                          <a:effectLst/>
                          <a:latin typeface="Calibri body"/>
                        </a:rPr>
                        <a:t>Asian Americans</a:t>
                      </a:r>
                      <a:endParaRPr lang="en-US" sz="1400" b="1" i="0" u="none" strike="noStrike" dirty="0">
                        <a:effectLst/>
                        <a:latin typeface="Calibri body"/>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EBF1E9"/>
                    </a:solidFill>
                  </a:tcPr>
                </a:tc>
                <a:extLst>
                  <a:ext uri="{0D108BD9-81ED-4DB2-BD59-A6C34878D82A}">
                    <a16:rowId xmlns:a16="http://schemas.microsoft.com/office/drawing/2014/main" val="94431640"/>
                  </a:ext>
                </a:extLst>
              </a:tr>
              <a:tr h="190500">
                <a:tc>
                  <a:txBody>
                    <a:bodyPr/>
                    <a:lstStyle/>
                    <a:p>
                      <a:pPr algn="l" fontAlgn="b">
                        <a:spcBef>
                          <a:spcPts val="0"/>
                        </a:spcBef>
                        <a:spcAft>
                          <a:spcPts val="0"/>
                        </a:spcAft>
                      </a:pPr>
                      <a:r>
                        <a:rPr lang="en-US" sz="1400" b="1" u="none" strike="noStrike" dirty="0">
                          <a:effectLst/>
                          <a:latin typeface="Calibri body"/>
                        </a:rPr>
                        <a:t>Hispanic Americans</a:t>
                      </a:r>
                      <a:endParaRPr lang="en-US" sz="1400" b="1" i="0" u="none" strike="noStrike" dirty="0">
                        <a:effectLst/>
                        <a:latin typeface="Calibri body"/>
                      </a:endParaRP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D5E3CF"/>
                    </a:solidFill>
                  </a:tcPr>
                </a:tc>
                <a:extLst>
                  <a:ext uri="{0D108BD9-81ED-4DB2-BD59-A6C34878D82A}">
                    <a16:rowId xmlns:a16="http://schemas.microsoft.com/office/drawing/2014/main" val="573797207"/>
                  </a:ext>
                </a:extLst>
              </a:tr>
              <a:tr h="190500">
                <a:tc>
                  <a:txBody>
                    <a:bodyPr/>
                    <a:lstStyle/>
                    <a:p>
                      <a:pPr algn="l" fontAlgn="b">
                        <a:spcBef>
                          <a:spcPts val="0"/>
                        </a:spcBef>
                        <a:spcAft>
                          <a:spcPts val="0"/>
                        </a:spcAft>
                      </a:pPr>
                      <a:r>
                        <a:rPr lang="en-US" sz="1400" b="1" u="none" strike="noStrike" dirty="0">
                          <a:effectLst/>
                          <a:latin typeface="Calibri body"/>
                        </a:rPr>
                        <a:t>Native Americans</a:t>
                      </a:r>
                      <a:endParaRPr lang="en-US" sz="1400" b="1" i="0" u="none" strike="noStrike" dirty="0">
                        <a:effectLst/>
                        <a:latin typeface="Calibri body"/>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mn-cs"/>
                        </a:rPr>
                        <a:t>No Disparity </a:t>
                      </a:r>
                    </a:p>
                  </a:txBody>
                  <a:tcPr marL="4826" marR="4826" marT="4826" marB="0" anchor="ctr">
                    <a:solidFill>
                      <a:srgbClr val="EBF1E9"/>
                    </a:solidFill>
                  </a:tcPr>
                </a:tc>
                <a:extLst>
                  <a:ext uri="{0D108BD9-81ED-4DB2-BD59-A6C34878D82A}">
                    <a16:rowId xmlns:a16="http://schemas.microsoft.com/office/drawing/2014/main" val="3082539565"/>
                  </a:ext>
                </a:extLst>
              </a:tr>
              <a:tr h="190500">
                <a:tc>
                  <a:txBody>
                    <a:bodyPr/>
                    <a:lstStyle/>
                    <a:p>
                      <a:pPr algn="l" fontAlgn="b">
                        <a:spcBef>
                          <a:spcPts val="0"/>
                        </a:spcBef>
                        <a:spcAft>
                          <a:spcPts val="0"/>
                        </a:spcAft>
                      </a:pPr>
                      <a:r>
                        <a:rPr lang="en-US" sz="1400" b="1" u="none" strike="noStrike" dirty="0">
                          <a:effectLst/>
                          <a:latin typeface="Calibri body"/>
                        </a:rPr>
                        <a:t>Minority Business Enterprises</a:t>
                      </a:r>
                      <a:endParaRPr lang="en-US" sz="1400" b="1"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extLst>
                  <a:ext uri="{0D108BD9-81ED-4DB2-BD59-A6C34878D82A}">
                    <a16:rowId xmlns:a16="http://schemas.microsoft.com/office/drawing/2014/main" val="4258763673"/>
                  </a:ext>
                </a:extLst>
              </a:tr>
              <a:tr h="190500">
                <a:tc>
                  <a:txBody>
                    <a:bodyPr/>
                    <a:lstStyle/>
                    <a:p>
                      <a:pPr algn="l" fontAlgn="b">
                        <a:spcBef>
                          <a:spcPts val="0"/>
                        </a:spcBef>
                        <a:spcAft>
                          <a:spcPts val="0"/>
                        </a:spcAft>
                      </a:pPr>
                      <a:r>
                        <a:rPr lang="en-US" sz="1400" b="1" i="0" u="none" strike="noStrike" dirty="0">
                          <a:effectLst/>
                          <a:latin typeface="Calibri body"/>
                        </a:rPr>
                        <a:t>Women Business Enterprises</a:t>
                      </a: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EBF1E9"/>
                    </a:solidFill>
                  </a:tcPr>
                </a:tc>
                <a:extLst>
                  <a:ext uri="{0D108BD9-81ED-4DB2-BD59-A6C34878D82A}">
                    <a16:rowId xmlns:a16="http://schemas.microsoft.com/office/drawing/2014/main" val="1825114554"/>
                  </a:ext>
                </a:extLst>
              </a:tr>
              <a:tr h="190500">
                <a:tc>
                  <a:txBody>
                    <a:bodyPr/>
                    <a:lstStyle/>
                    <a:p>
                      <a:pPr algn="l" fontAlgn="b">
                        <a:spcBef>
                          <a:spcPts val="0"/>
                        </a:spcBef>
                        <a:spcAft>
                          <a:spcPts val="0"/>
                        </a:spcAft>
                      </a:pPr>
                      <a:r>
                        <a:rPr lang="en-US" sz="1400" b="1" i="0" u="none" strike="noStrike" dirty="0">
                          <a:effectLst/>
                          <a:latin typeface="Calibri body"/>
                        </a:rPr>
                        <a:t>Minority and Women Business   Enterprises</a:t>
                      </a: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mn-cs"/>
                        </a:rPr>
                        <a:t>No Disparity </a:t>
                      </a: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extLst>
                  <a:ext uri="{0D108BD9-81ED-4DB2-BD59-A6C34878D82A}">
                    <a16:rowId xmlns:a16="http://schemas.microsoft.com/office/drawing/2014/main" val="62292933"/>
                  </a:ext>
                </a:extLst>
              </a:tr>
            </a:tbl>
          </a:graphicData>
        </a:graphic>
      </p:graphicFrame>
    </p:spTree>
    <p:extLst>
      <p:ext uri="{BB962C8B-B14F-4D97-AF65-F5344CB8AC3E}">
        <p14:creationId xmlns:p14="http://schemas.microsoft.com/office/powerpoint/2010/main" val="37688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417675"/>
            <a:ext cx="8175514" cy="1325563"/>
          </a:xfrm>
        </p:spPr>
        <p:txBody>
          <a:bodyPr>
            <a:normAutofit/>
          </a:bodyPr>
          <a:lstStyle/>
          <a:p>
            <a:r>
              <a:rPr lang="en-US" dirty="0"/>
              <a:t>Subcontract </a:t>
            </a:r>
            <a:br>
              <a:rPr lang="en-US" dirty="0"/>
            </a:br>
            <a:r>
              <a:rPr lang="en-US" dirty="0"/>
              <a:t>Disparity Findings</a:t>
            </a:r>
          </a:p>
        </p:txBody>
      </p:sp>
      <p:graphicFrame>
        <p:nvGraphicFramePr>
          <p:cNvPr id="4" name="Table 3">
            <a:extLst>
              <a:ext uri="{FF2B5EF4-FFF2-40B4-BE49-F238E27FC236}">
                <a16:creationId xmlns:a16="http://schemas.microsoft.com/office/drawing/2014/main" id="{C36D41E2-603D-4F3A-B73E-9FF75338D26B}"/>
              </a:ext>
            </a:extLst>
          </p:cNvPr>
          <p:cNvGraphicFramePr/>
          <p:nvPr>
            <p:extLst>
              <p:ext uri="{D42A27DB-BD31-4B8C-83A1-F6EECF244321}">
                <p14:modId xmlns:p14="http://schemas.microsoft.com/office/powerpoint/2010/main" val="882183824"/>
              </p:ext>
            </p:extLst>
          </p:nvPr>
        </p:nvGraphicFramePr>
        <p:xfrm>
          <a:off x="1299012" y="2045659"/>
          <a:ext cx="6545976" cy="2415761"/>
        </p:xfrm>
        <a:graphic>
          <a:graphicData uri="http://schemas.openxmlformats.org/drawingml/2006/table">
            <a:tbl>
              <a:tblPr>
                <a:tableStyleId>{5C22544A-7EE6-4342-B048-85BDC9FD1C3A}</a:tableStyleId>
              </a:tblPr>
              <a:tblGrid>
                <a:gridCol w="2426108">
                  <a:extLst>
                    <a:ext uri="{9D8B030D-6E8A-4147-A177-3AD203B41FA5}">
                      <a16:colId xmlns:a16="http://schemas.microsoft.com/office/drawing/2014/main" val="3825880486"/>
                    </a:ext>
                  </a:extLst>
                </a:gridCol>
                <a:gridCol w="2049020">
                  <a:extLst>
                    <a:ext uri="{9D8B030D-6E8A-4147-A177-3AD203B41FA5}">
                      <a16:colId xmlns:a16="http://schemas.microsoft.com/office/drawing/2014/main" val="4079568752"/>
                    </a:ext>
                  </a:extLst>
                </a:gridCol>
                <a:gridCol w="2070848">
                  <a:extLst>
                    <a:ext uri="{9D8B030D-6E8A-4147-A177-3AD203B41FA5}">
                      <a16:colId xmlns:a16="http://schemas.microsoft.com/office/drawing/2014/main" val="3802440739"/>
                    </a:ext>
                  </a:extLst>
                </a:gridCol>
              </a:tblGrid>
              <a:tr h="322422">
                <a:tc>
                  <a:txBody>
                    <a:bodyPr/>
                    <a:lstStyle/>
                    <a:p>
                      <a:pPr marL="13716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effectLst/>
                          <a:latin typeface="Calibri body"/>
                          <a:ea typeface="Calibri" panose="020F0502020204030204" pitchFamily="34" charset="0"/>
                        </a:rPr>
                        <a:t>Ethnicity/Gender </a:t>
                      </a:r>
                    </a:p>
                  </a:txBody>
                  <a:tcPr marL="68580" marR="68580" marT="0" marB="0" anchor="ctr">
                    <a:solidFill>
                      <a:srgbClr val="006600"/>
                    </a:solidFill>
                  </a:tcPr>
                </a:tc>
                <a:tc>
                  <a:txBody>
                    <a:bodyPr/>
                    <a:lstStyle/>
                    <a:p>
                      <a:pPr algn="ctr"/>
                      <a:r>
                        <a:rPr lang="en-US" sz="1400" b="1" i="0" u="none" strike="noStrike" dirty="0">
                          <a:solidFill>
                            <a:schemeClr val="bg1"/>
                          </a:solidFill>
                          <a:effectLst/>
                          <a:latin typeface="Calibri body"/>
                        </a:rPr>
                        <a:t>Construction </a:t>
                      </a:r>
                      <a:endParaRPr lang="en-US" dirty="0"/>
                    </a:p>
                  </a:txBody>
                  <a:tcPr marL="4763" marR="4763" marT="4763" marB="0" anchor="ctr">
                    <a:solidFill>
                      <a:srgbClr val="006600"/>
                    </a:solidFill>
                  </a:tcPr>
                </a:tc>
                <a:tc>
                  <a:txBody>
                    <a:bodyPr/>
                    <a:lstStyle/>
                    <a:p>
                      <a:pPr algn="ctr"/>
                      <a:r>
                        <a:rPr lang="en-US" sz="1400" b="1" i="0" u="none" strike="noStrike" dirty="0">
                          <a:solidFill>
                            <a:schemeClr val="bg1"/>
                          </a:solidFill>
                          <a:effectLst/>
                          <a:latin typeface="Calibri body"/>
                        </a:rPr>
                        <a:t>Architecture and Engineering</a:t>
                      </a:r>
                      <a:endParaRPr lang="en-US" dirty="0"/>
                    </a:p>
                  </a:txBody>
                  <a:tcPr marL="4763" marR="4763" marT="4763" marB="0" anchor="ctr">
                    <a:solidFill>
                      <a:srgbClr val="006600"/>
                    </a:solidFill>
                  </a:tcPr>
                </a:tc>
                <a:extLst>
                  <a:ext uri="{0D108BD9-81ED-4DB2-BD59-A6C34878D82A}">
                    <a16:rowId xmlns:a16="http://schemas.microsoft.com/office/drawing/2014/main" val="1330137772"/>
                  </a:ext>
                </a:extLst>
              </a:tr>
              <a:tr h="190500">
                <a:tc>
                  <a:txBody>
                    <a:bodyPr/>
                    <a:lstStyle/>
                    <a:p>
                      <a:pPr algn="l" fontAlgn="b">
                        <a:spcBef>
                          <a:spcPts val="0"/>
                        </a:spcBef>
                        <a:spcAft>
                          <a:spcPts val="0"/>
                        </a:spcAft>
                      </a:pPr>
                      <a:r>
                        <a:rPr lang="en-US" sz="1400" b="1" u="none" strike="noStrike" dirty="0">
                          <a:effectLst/>
                          <a:latin typeface="Calibri body"/>
                        </a:rPr>
                        <a:t>African Americans</a:t>
                      </a:r>
                      <a:endParaRPr lang="en-US" sz="1400" b="1" i="0" u="none" strike="noStrike" dirty="0">
                        <a:effectLst/>
                        <a:latin typeface="Calibri body"/>
                      </a:endParaRP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D5E3CF"/>
                    </a:solidFill>
                  </a:tcPr>
                </a:tc>
                <a:extLst>
                  <a:ext uri="{0D108BD9-81ED-4DB2-BD59-A6C34878D82A}">
                    <a16:rowId xmlns:a16="http://schemas.microsoft.com/office/drawing/2014/main" val="3536271901"/>
                  </a:ext>
                </a:extLst>
              </a:tr>
              <a:tr h="190500">
                <a:tc>
                  <a:txBody>
                    <a:bodyPr/>
                    <a:lstStyle/>
                    <a:p>
                      <a:pPr algn="l" fontAlgn="b">
                        <a:spcBef>
                          <a:spcPts val="0"/>
                        </a:spcBef>
                        <a:spcAft>
                          <a:spcPts val="0"/>
                        </a:spcAft>
                      </a:pPr>
                      <a:r>
                        <a:rPr lang="en-US" sz="1400" b="1" u="none" strike="noStrike" dirty="0">
                          <a:effectLst/>
                          <a:latin typeface="Calibri body"/>
                        </a:rPr>
                        <a:t>Asian Americans</a:t>
                      </a:r>
                      <a:endParaRPr lang="en-US" sz="1400" b="1" i="0" u="none" strike="noStrike" dirty="0">
                        <a:effectLst/>
                        <a:latin typeface="Calibri body"/>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EBF1E9"/>
                    </a:solidFill>
                  </a:tcPr>
                </a:tc>
                <a:extLst>
                  <a:ext uri="{0D108BD9-81ED-4DB2-BD59-A6C34878D82A}">
                    <a16:rowId xmlns:a16="http://schemas.microsoft.com/office/drawing/2014/main" val="94431640"/>
                  </a:ext>
                </a:extLst>
              </a:tr>
              <a:tr h="248442">
                <a:tc>
                  <a:txBody>
                    <a:bodyPr/>
                    <a:lstStyle/>
                    <a:p>
                      <a:pPr algn="l" fontAlgn="b">
                        <a:spcBef>
                          <a:spcPts val="0"/>
                        </a:spcBef>
                        <a:spcAft>
                          <a:spcPts val="0"/>
                        </a:spcAft>
                      </a:pPr>
                      <a:r>
                        <a:rPr lang="en-US" sz="1400" b="1" u="none" strike="noStrike" dirty="0">
                          <a:effectLst/>
                          <a:latin typeface="Calibri body"/>
                        </a:rPr>
                        <a:t>Hispanic Americans</a:t>
                      </a:r>
                      <a:endParaRPr lang="en-US" sz="1400" b="1" i="0" u="none" strike="noStrike" dirty="0">
                        <a:effectLst/>
                        <a:latin typeface="Calibri body"/>
                      </a:endParaRP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 Disparity</a:t>
                      </a:r>
                      <a:endParaRPr lang="en-US" sz="1400" b="0"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D5E3CF"/>
                    </a:solidFill>
                  </a:tcPr>
                </a:tc>
                <a:extLst>
                  <a:ext uri="{0D108BD9-81ED-4DB2-BD59-A6C34878D82A}">
                    <a16:rowId xmlns:a16="http://schemas.microsoft.com/office/drawing/2014/main" val="573797207"/>
                  </a:ext>
                </a:extLst>
              </a:tr>
              <a:tr h="190500">
                <a:tc>
                  <a:txBody>
                    <a:bodyPr/>
                    <a:lstStyle/>
                    <a:p>
                      <a:pPr algn="l" fontAlgn="b">
                        <a:spcBef>
                          <a:spcPts val="0"/>
                        </a:spcBef>
                        <a:spcAft>
                          <a:spcPts val="0"/>
                        </a:spcAft>
                      </a:pPr>
                      <a:r>
                        <a:rPr lang="en-US" sz="1400" b="1" u="none" strike="noStrike" dirty="0">
                          <a:effectLst/>
                          <a:latin typeface="Calibri body"/>
                        </a:rPr>
                        <a:t>Native Americans</a:t>
                      </a:r>
                      <a:endParaRPr lang="en-US" sz="1400" b="1" i="0" u="none" strike="noStrike" dirty="0">
                        <a:effectLst/>
                        <a:latin typeface="Calibri body"/>
                      </a:endParaRP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No Disparity </a:t>
                      </a:r>
                      <a:endParaRPr lang="en-US" sz="1400" b="0" i="0" u="none" strike="noStrike" dirty="0">
                        <a:effectLst/>
                        <a:latin typeface="Calibri body"/>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i="0" u="none" strike="noStrike" dirty="0">
                        <a:effectLst/>
                        <a:latin typeface="Calibri body"/>
                      </a:endParaRP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body"/>
                          <a:ea typeface="+mn-ea"/>
                          <a:cs typeface="+mn-cs"/>
                        </a:rPr>
                        <a:t>No Disparity </a:t>
                      </a:r>
                      <a:endParaRPr kumimoji="0" lang="en-US" sz="1400" b="0" i="0" u="none" strike="noStrike" kern="1200" cap="none" spc="0" normalizeH="0" baseline="0" noProof="0" dirty="0">
                        <a:ln>
                          <a:noFill/>
                        </a:ln>
                        <a:solidFill>
                          <a:prstClr val="black"/>
                        </a:solidFill>
                        <a:effectLst/>
                        <a:uLnTx/>
                        <a:uFillTx/>
                        <a:latin typeface="Calibri body"/>
                        <a:ea typeface="+mn-ea"/>
                        <a:cs typeface="+mn-cs"/>
                      </a:endParaRPr>
                    </a:p>
                  </a:txBody>
                  <a:tcPr marL="4826" marR="4826" marT="4826" marB="0" anchor="ctr">
                    <a:solidFill>
                      <a:srgbClr val="EBF1E9"/>
                    </a:solidFill>
                  </a:tcPr>
                </a:tc>
                <a:extLst>
                  <a:ext uri="{0D108BD9-81ED-4DB2-BD59-A6C34878D82A}">
                    <a16:rowId xmlns:a16="http://schemas.microsoft.com/office/drawing/2014/main" val="3082539565"/>
                  </a:ext>
                </a:extLst>
              </a:tr>
              <a:tr h="190500">
                <a:tc>
                  <a:txBody>
                    <a:bodyPr/>
                    <a:lstStyle/>
                    <a:p>
                      <a:pPr algn="l" fontAlgn="b">
                        <a:spcBef>
                          <a:spcPts val="0"/>
                        </a:spcBef>
                        <a:spcAft>
                          <a:spcPts val="0"/>
                        </a:spcAft>
                      </a:pPr>
                      <a:r>
                        <a:rPr lang="en-US" sz="1400" b="1" u="none" strike="noStrike" dirty="0">
                          <a:effectLst/>
                          <a:latin typeface="Calibri body"/>
                        </a:rPr>
                        <a:t>Minority Business Enterprises</a:t>
                      </a:r>
                      <a:endParaRPr lang="en-US" sz="1400" b="1"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D5E3C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mn-cs"/>
                        </a:rPr>
                        <a:t>No Disparity </a:t>
                      </a:r>
                    </a:p>
                  </a:txBody>
                  <a:tcPr marL="4826" marR="4826" marT="4826" marB="0" anchor="ctr">
                    <a:solidFill>
                      <a:srgbClr val="D5E3CF"/>
                    </a:solidFill>
                  </a:tcPr>
                </a:tc>
                <a:extLst>
                  <a:ext uri="{0D108BD9-81ED-4DB2-BD59-A6C34878D82A}">
                    <a16:rowId xmlns:a16="http://schemas.microsoft.com/office/drawing/2014/main" val="4258763673"/>
                  </a:ext>
                </a:extLst>
              </a:tr>
              <a:tr h="190500">
                <a:tc>
                  <a:txBody>
                    <a:bodyPr/>
                    <a:lstStyle/>
                    <a:p>
                      <a:pPr algn="l" fontAlgn="b">
                        <a:spcBef>
                          <a:spcPts val="0"/>
                        </a:spcBef>
                        <a:spcAft>
                          <a:spcPts val="0"/>
                        </a:spcAft>
                      </a:pPr>
                      <a:r>
                        <a:rPr lang="en-US" sz="1400" b="1" i="0" u="none" strike="noStrike" dirty="0">
                          <a:effectLst/>
                          <a:latin typeface="Calibri body"/>
                        </a:rPr>
                        <a:t>Women Business Enterprises</a:t>
                      </a:r>
                    </a:p>
                  </a:txBody>
                  <a:tcPr marL="4826" marR="4826" marT="4826" marB="0" anchor="ctr">
                    <a:solidFill>
                      <a:srgbClr val="EBF1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EBF1E9"/>
                    </a:solidFill>
                  </a:tcPr>
                </a:tc>
                <a:tc>
                  <a:txBody>
                    <a:bodyPr/>
                    <a:lstStyle/>
                    <a:p>
                      <a:pPr algn="ctr" fontAlgn="b">
                        <a:spcBef>
                          <a:spcPts val="0"/>
                        </a:spcBef>
                        <a:spcAft>
                          <a:spcPts val="0"/>
                        </a:spcAft>
                      </a:pPr>
                      <a:r>
                        <a:rPr lang="en-US" sz="1400" u="none" strike="noStrike" dirty="0">
                          <a:effectLst/>
                          <a:latin typeface="Calibri body"/>
                        </a:rPr>
                        <a:t>Disparity </a:t>
                      </a:r>
                      <a:endParaRPr lang="en-US" sz="1400" b="0" i="0" u="none" strike="noStrike" dirty="0">
                        <a:effectLst/>
                        <a:latin typeface="Calibri body"/>
                      </a:endParaRPr>
                    </a:p>
                  </a:txBody>
                  <a:tcPr marL="4826" marR="4826" marT="4826" marB="0" anchor="ctr">
                    <a:solidFill>
                      <a:srgbClr val="EBF1E9"/>
                    </a:solidFill>
                  </a:tcPr>
                </a:tc>
                <a:extLst>
                  <a:ext uri="{0D108BD9-81ED-4DB2-BD59-A6C34878D82A}">
                    <a16:rowId xmlns:a16="http://schemas.microsoft.com/office/drawing/2014/main" val="1825114554"/>
                  </a:ext>
                </a:extLst>
              </a:tr>
              <a:tr h="190500">
                <a:tc>
                  <a:txBody>
                    <a:bodyPr/>
                    <a:lstStyle/>
                    <a:p>
                      <a:pPr algn="l" fontAlgn="b">
                        <a:spcBef>
                          <a:spcPts val="0"/>
                        </a:spcBef>
                        <a:spcAft>
                          <a:spcPts val="0"/>
                        </a:spcAft>
                      </a:pPr>
                      <a:r>
                        <a:rPr lang="en-US" sz="1400" b="1" i="0" u="none" strike="noStrike" dirty="0">
                          <a:effectLst/>
                          <a:latin typeface="Calibri body"/>
                        </a:rPr>
                        <a:t>Minority and Women Business   Enterprises</a:t>
                      </a: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D5E3CF"/>
                    </a:solidFill>
                  </a:tcPr>
                </a:tc>
                <a:tc>
                  <a:txBody>
                    <a:bodyPr/>
                    <a:lstStyle/>
                    <a:p>
                      <a:pPr algn="ctr" fontAlgn="b">
                        <a:spcBef>
                          <a:spcPts val="0"/>
                        </a:spcBef>
                        <a:spcAft>
                          <a:spcPts val="0"/>
                        </a:spcAft>
                      </a:pPr>
                      <a:r>
                        <a:rPr lang="en-US" sz="1400" u="none" strike="noStrike" dirty="0">
                          <a:effectLst/>
                          <a:latin typeface="Calibri body"/>
                        </a:rPr>
                        <a:t>No Disparity </a:t>
                      </a:r>
                      <a:endParaRPr lang="en-US" sz="1400" b="0" i="0" u="none" strike="noStrike" dirty="0">
                        <a:effectLst/>
                        <a:latin typeface="Calibri body"/>
                      </a:endParaRPr>
                    </a:p>
                  </a:txBody>
                  <a:tcPr marL="4826" marR="4826" marT="4826" marB="0" anchor="ctr">
                    <a:solidFill>
                      <a:srgbClr val="D5E3CF"/>
                    </a:solidFill>
                  </a:tcPr>
                </a:tc>
                <a:extLst>
                  <a:ext uri="{0D108BD9-81ED-4DB2-BD59-A6C34878D82A}">
                    <a16:rowId xmlns:a16="http://schemas.microsoft.com/office/drawing/2014/main" val="62292933"/>
                  </a:ext>
                </a:extLst>
              </a:tr>
            </a:tbl>
          </a:graphicData>
        </a:graphic>
      </p:graphicFrame>
    </p:spTree>
    <p:extLst>
      <p:ext uri="{BB962C8B-B14F-4D97-AF65-F5344CB8AC3E}">
        <p14:creationId xmlns:p14="http://schemas.microsoft.com/office/powerpoint/2010/main" val="87675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245553"/>
            <a:ext cx="8175514" cy="1325563"/>
          </a:xfrm>
        </p:spPr>
        <p:txBody>
          <a:bodyPr>
            <a:normAutofit/>
          </a:bodyPr>
          <a:lstStyle/>
          <a:p>
            <a:r>
              <a:rPr lang="en-US" dirty="0"/>
              <a:t>Anecdotal Findings</a:t>
            </a:r>
          </a:p>
        </p:txBody>
      </p:sp>
      <p:sp>
        <p:nvSpPr>
          <p:cNvPr id="2" name="object 5">
            <a:extLst>
              <a:ext uri="{FF2B5EF4-FFF2-40B4-BE49-F238E27FC236}">
                <a16:creationId xmlns:a16="http://schemas.microsoft.com/office/drawing/2014/main" id="{05DD5040-DA1D-4C41-9A8F-1DEFEC077879}"/>
              </a:ext>
            </a:extLst>
          </p:cNvPr>
          <p:cNvSpPr txBox="1"/>
          <p:nvPr/>
        </p:nvSpPr>
        <p:spPr>
          <a:xfrm>
            <a:off x="1215044" y="1374697"/>
            <a:ext cx="7514786" cy="4097275"/>
          </a:xfrm>
          <a:prstGeom prst="rect">
            <a:avLst/>
          </a:prstGeom>
        </p:spPr>
        <p:txBody>
          <a:bodyPr vert="horz" wrap="square" lIns="0" tIns="171450" rIns="0" bIns="0" rtlCol="0">
            <a:spAutoFit/>
          </a:bodyPr>
          <a:lstStyle/>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Racial barriers and harassment</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Higher standards of review for MBEs</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Prequalification requirements exclusionary </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Bid shopping and inadequate lead time to respond to solicitations</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Difficulty negotiating competitive supplier agreements</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Barriers to bonding</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Prime contractors’ late payments to MWBEs </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MBE certification process challenging </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Front companies being used to meet MBE goals</a:t>
            </a:r>
          </a:p>
          <a:p>
            <a:pPr marL="228600" lvl="1" indent="-228600" defTabSz="914400" fontAlgn="auto">
              <a:lnSpc>
                <a:spcPct val="90000"/>
              </a:lnSpc>
              <a:spcBef>
                <a:spcPts val="1000"/>
              </a:spcBef>
              <a:spcAft>
                <a:spcPts val="0"/>
              </a:spcAft>
              <a:buFont typeface="Arial" panose="020B0604020202020204" pitchFamily="34" charset="0"/>
              <a:buChar char="•"/>
              <a:defRPr/>
            </a:pPr>
            <a:r>
              <a:rPr lang="en-US" sz="2000" dirty="0"/>
              <a:t>Barriers to operating capital</a:t>
            </a:r>
          </a:p>
        </p:txBody>
      </p:sp>
    </p:spTree>
    <p:extLst>
      <p:ext uri="{BB962C8B-B14F-4D97-AF65-F5344CB8AC3E}">
        <p14:creationId xmlns:p14="http://schemas.microsoft.com/office/powerpoint/2010/main" val="46496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677014" y="2243687"/>
            <a:ext cx="8175514" cy="1325563"/>
          </a:xfrm>
        </p:spPr>
        <p:txBody>
          <a:bodyPr>
            <a:normAutofit/>
          </a:bodyPr>
          <a:lstStyle/>
          <a:p>
            <a:r>
              <a:rPr lang="en-US" dirty="0"/>
              <a:t>Program Recommendations</a:t>
            </a:r>
          </a:p>
        </p:txBody>
      </p:sp>
    </p:spTree>
    <p:extLst>
      <p:ext uri="{BB962C8B-B14F-4D97-AF65-F5344CB8AC3E}">
        <p14:creationId xmlns:p14="http://schemas.microsoft.com/office/powerpoint/2010/main" val="308896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559041"/>
            <a:ext cx="7886700" cy="1477962"/>
          </a:xfrm>
        </p:spPr>
        <p:txBody>
          <a:bodyPr>
            <a:normAutofit/>
          </a:bodyPr>
          <a:lstStyle/>
          <a:p>
            <a:r>
              <a:rPr lang="en-US" dirty="0"/>
              <a:t>Race and Gender-Conscious Remedies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356351"/>
            <a:ext cx="2057400" cy="365125"/>
          </a:xfrm>
        </p:spPr>
        <p:txBody>
          <a:bodyPr/>
          <a:lstStyle/>
          <a:p>
            <a:fld id="{CD05EF09-BD24-41FF-A107-31022A874B03}" type="slidenum">
              <a:rPr lang="en-US" smtClean="0"/>
              <a:pPr/>
              <a:t>16</a:t>
            </a:fld>
            <a:endParaRPr lang="en-US" dirty="0"/>
          </a:p>
        </p:txBody>
      </p:sp>
    </p:spTree>
    <p:extLst>
      <p:ext uri="{BB962C8B-B14F-4D97-AF65-F5344CB8AC3E}">
        <p14:creationId xmlns:p14="http://schemas.microsoft.com/office/powerpoint/2010/main" val="131968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93689"/>
            <a:ext cx="7886700" cy="1477962"/>
          </a:xfrm>
        </p:spPr>
        <p:txBody>
          <a:bodyPr>
            <a:normAutofit/>
          </a:bodyPr>
          <a:lstStyle/>
          <a:p>
            <a:r>
              <a:rPr lang="en-US" dirty="0"/>
              <a:t>Prime Contract Remedies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356351"/>
            <a:ext cx="2057400" cy="365125"/>
          </a:xfrm>
        </p:spPr>
        <p:txBody>
          <a:bodyPr/>
          <a:lstStyle/>
          <a:p>
            <a:fld id="{CD05EF09-BD24-41FF-A107-31022A874B03}" type="slidenum">
              <a:rPr lang="en-US" smtClean="0"/>
              <a:pPr/>
              <a:t>17</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75075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Track and monitor comprehensive prime contract awards and payments in order to conduct an ongoing analysis of expenditures by ethnicity, gender, and industry</a:t>
            </a:r>
          </a:p>
          <a:p>
            <a:r>
              <a:rPr lang="en-US" sz="2400" dirty="0"/>
              <a:t>Employ a Small Contracts Rotation Program for goods and other services at the informal level in order to  ensure that quotations for contracts are solicited from a diverse pool of certified and prequalified M/WBEs on a rotating basis.</a:t>
            </a:r>
          </a:p>
          <a:p>
            <a:pPr marL="0" indent="0">
              <a:buNone/>
            </a:pPr>
            <a:endParaRPr lang="en-US" sz="2400" dirty="0"/>
          </a:p>
        </p:txBody>
      </p:sp>
    </p:spTree>
    <p:extLst>
      <p:ext uri="{BB962C8B-B14F-4D97-AF65-F5344CB8AC3E}">
        <p14:creationId xmlns:p14="http://schemas.microsoft.com/office/powerpoint/2010/main" val="101585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41244"/>
            <a:ext cx="7886700" cy="1477962"/>
          </a:xfrm>
        </p:spPr>
        <p:txBody>
          <a:bodyPr/>
          <a:lstStyle/>
          <a:p>
            <a:r>
              <a:rPr lang="en-US" dirty="0"/>
              <a:t>Subcontract Remedies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232469"/>
            <a:ext cx="2057400" cy="365125"/>
          </a:xfrm>
        </p:spPr>
        <p:txBody>
          <a:bodyPr/>
          <a:lstStyle/>
          <a:p>
            <a:fld id="{CD05EF09-BD24-41FF-A107-31022A874B03}" type="slidenum">
              <a:rPr lang="en-US" smtClean="0"/>
              <a:pPr/>
              <a:t>18</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566807"/>
            <a:ext cx="78867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Set overall subcontracting goal to remedy the documented disparity in architecture and engineering where there was a finding of statistically significant underutilization. </a:t>
            </a:r>
          </a:p>
          <a:p>
            <a:r>
              <a:rPr lang="en-US" sz="2400" dirty="0"/>
              <a:t>Set contract-specific subcontracting goal on all architecture and engineering prime contracts over $100,000 for each ethnic and gender group that had statistically significant underutilization. </a:t>
            </a:r>
          </a:p>
          <a:p>
            <a:r>
              <a:rPr lang="en-US" sz="2400" dirty="0"/>
              <a:t>Conduct subcontracting goal attainment reviews for all prime bid submittals prior to the recommendation for award to ascertain whether or not the bidder has met the M/WBE subcontracting goal(s).  </a:t>
            </a:r>
          </a:p>
          <a:p>
            <a:r>
              <a:rPr lang="en-US" sz="2400" dirty="0"/>
              <a:t>Implement quantified Good Faith Effort Criteria in order to objectively assess the bidders Good Faith Effort statement.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235344"/>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r>
              <a:rPr lang="en-US" dirty="0"/>
              <a:t>Subcontract Remedies</a:t>
            </a:r>
          </a:p>
        </p:txBody>
      </p:sp>
    </p:spTree>
    <p:extLst>
      <p:ext uri="{BB962C8B-B14F-4D97-AF65-F5344CB8AC3E}">
        <p14:creationId xmlns:p14="http://schemas.microsoft.com/office/powerpoint/2010/main" val="3502894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559041"/>
            <a:ext cx="7886700" cy="1477962"/>
          </a:xfrm>
        </p:spPr>
        <p:txBody>
          <a:bodyPr>
            <a:normAutofit/>
          </a:bodyPr>
          <a:lstStyle/>
          <a:p>
            <a:r>
              <a:rPr lang="en-US" dirty="0"/>
              <a:t>Race and Gender-Neutral Recommendations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356351"/>
            <a:ext cx="2057400" cy="365125"/>
          </a:xfrm>
        </p:spPr>
        <p:txBody>
          <a:bodyPr/>
          <a:lstStyle/>
          <a:p>
            <a:fld id="{CD05EF09-BD24-41FF-A107-31022A874B03}" type="slidenum">
              <a:rPr lang="en-US" smtClean="0"/>
              <a:pPr/>
              <a:t>19</a:t>
            </a:fld>
            <a:endParaRPr lang="en-US" dirty="0"/>
          </a:p>
        </p:txBody>
      </p:sp>
    </p:spTree>
    <p:extLst>
      <p:ext uri="{BB962C8B-B14F-4D97-AF65-F5344CB8AC3E}">
        <p14:creationId xmlns:p14="http://schemas.microsoft.com/office/powerpoint/2010/main" val="371883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3"/>
          <p:cNvSpPr>
            <a:spLocks noChangeArrowheads="1"/>
          </p:cNvSpPr>
          <p:nvPr/>
        </p:nvSpPr>
        <p:spPr bwMode="auto">
          <a:xfrm>
            <a:off x="1046163" y="5436677"/>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SzPct val="100000"/>
              <a:buChar char="•"/>
              <a:defRPr sz="3300" b="1">
                <a:solidFill>
                  <a:srgbClr val="4D4D4D"/>
                </a:solidFill>
                <a:latin typeface="Arial Black" panose="020B0A04020102020204" pitchFamily="34" charset="0"/>
              </a:defRPr>
            </a:lvl1pPr>
            <a:lvl2pPr marL="1030288" indent="-463550">
              <a:spcBef>
                <a:spcPct val="20000"/>
              </a:spcBef>
              <a:buSzPct val="100000"/>
              <a:buChar char="–"/>
              <a:defRPr sz="3300" b="1">
                <a:solidFill>
                  <a:srgbClr val="4D4D4D"/>
                </a:solidFill>
                <a:latin typeface="Arial Black" panose="020B0A04020102020204" pitchFamily="34" charset="0"/>
              </a:defRPr>
            </a:lvl2pPr>
            <a:lvl3pPr marL="1143000" indent="-228600">
              <a:spcBef>
                <a:spcPct val="20000"/>
              </a:spcBef>
              <a:buSzPct val="100000"/>
              <a:buChar char="•"/>
              <a:defRPr sz="2500" b="1">
                <a:solidFill>
                  <a:srgbClr val="4D4D4D"/>
                </a:solidFill>
                <a:latin typeface="Arial Black" panose="020B0A04020102020204" pitchFamily="34" charset="0"/>
              </a:defRPr>
            </a:lvl3pPr>
            <a:lvl4pPr marL="1600200" indent="-228600">
              <a:spcBef>
                <a:spcPct val="20000"/>
              </a:spcBef>
              <a:buSzPct val="100000"/>
              <a:buChar char="–"/>
              <a:defRPr sz="2500" b="1">
                <a:solidFill>
                  <a:srgbClr val="4D4D4D"/>
                </a:solidFill>
                <a:latin typeface="Arial Black" panose="020B0A04020102020204" pitchFamily="34" charset="0"/>
              </a:defRPr>
            </a:lvl4pPr>
            <a:lvl5pPr marL="2057400" indent="-228600">
              <a:spcBef>
                <a:spcPct val="20000"/>
              </a:spcBef>
              <a:buSzPct val="100000"/>
              <a:buChar char="•"/>
              <a:defRPr sz="2500" b="1">
                <a:solidFill>
                  <a:srgbClr val="4D4D4D"/>
                </a:solidFill>
                <a:latin typeface="Arial Black" panose="020B0A04020102020204" pitchFamily="34" charset="0"/>
              </a:defRPr>
            </a:lvl5pPr>
            <a:lvl6pPr marL="25146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6pPr>
            <a:lvl7pPr marL="29718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7pPr>
            <a:lvl8pPr marL="34290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8pPr>
            <a:lvl9pPr marL="38862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9pPr>
          </a:lstStyle>
          <a:p>
            <a:pPr lvl="1" algn="r">
              <a:buSzTx/>
              <a:buFontTx/>
              <a:buNone/>
            </a:pPr>
            <a:r>
              <a:rPr lang="en-US" altLang="en-US" sz="2800" b="0" dirty="0">
                <a:solidFill>
                  <a:srgbClr val="AA0C08"/>
                </a:solidFill>
                <a:latin typeface="+mn-lt"/>
              </a:rPr>
              <a:t>	            </a:t>
            </a:r>
          </a:p>
        </p:txBody>
      </p:sp>
      <p:sp>
        <p:nvSpPr>
          <p:cNvPr id="11" name="Rectangle 2">
            <a:extLst>
              <a:ext uri="{FF2B5EF4-FFF2-40B4-BE49-F238E27FC236}">
                <a16:creationId xmlns:a16="http://schemas.microsoft.com/office/drawing/2014/main" id="{B8FCD4E0-09C4-4CE9-8D00-AC1362C701EE}"/>
              </a:ext>
            </a:extLst>
          </p:cNvPr>
          <p:cNvSpPr>
            <a:spLocks noChangeArrowheads="1"/>
          </p:cNvSpPr>
          <p:nvPr/>
        </p:nvSpPr>
        <p:spPr bwMode="auto">
          <a:xfrm>
            <a:off x="381000" y="333071"/>
            <a:ext cx="8610600" cy="1143000"/>
          </a:xfrm>
          <a:prstGeom prst="rect">
            <a:avLst/>
          </a:prstGeom>
        </p:spPr>
        <p:txBody>
          <a:bodyPr vert="horz" lIns="91440" tIns="45720" rIns="91440" bIns="45720" rtlCol="0" anchor="ctr">
            <a:normAutofit/>
          </a:bodyPr>
          <a:lstStyle/>
          <a:p>
            <a:pPr defTabSz="914400">
              <a:lnSpc>
                <a:spcPct val="90000"/>
              </a:lnSpc>
              <a:spcBef>
                <a:spcPct val="0"/>
              </a:spcBef>
            </a:pPr>
            <a:r>
              <a:rPr lang="en-US" sz="4400" b="1" dirty="0">
                <a:latin typeface="Century Gothic" panose="020B0502020202020204" pitchFamily="34" charset="0"/>
                <a:ea typeface="+mj-ea"/>
                <a:cs typeface="+mj-cs"/>
              </a:rPr>
              <a:t>Mason Tillman Associates, Ltd. </a:t>
            </a:r>
          </a:p>
        </p:txBody>
      </p:sp>
      <p:sp>
        <p:nvSpPr>
          <p:cNvPr id="12" name="Text Box 4">
            <a:extLst>
              <a:ext uri="{FF2B5EF4-FFF2-40B4-BE49-F238E27FC236}">
                <a16:creationId xmlns:a16="http://schemas.microsoft.com/office/drawing/2014/main" id="{94029491-0827-49DE-A952-15E4CBEC6C44}"/>
              </a:ext>
            </a:extLst>
          </p:cNvPr>
          <p:cNvSpPr txBox="1">
            <a:spLocks noChangeArrowheads="1"/>
          </p:cNvSpPr>
          <p:nvPr/>
        </p:nvSpPr>
        <p:spPr bwMode="auto">
          <a:xfrm>
            <a:off x="381000" y="1645648"/>
            <a:ext cx="8686800" cy="90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8900" tIns="44450" rIns="88900" bIns="44450">
            <a:spAutoFit/>
          </a:bodyPr>
          <a:lstStyle>
            <a:lvl1pPr>
              <a:spcBef>
                <a:spcPct val="20000"/>
              </a:spcBef>
              <a:buSzPct val="100000"/>
              <a:buChar char="•"/>
              <a:defRPr sz="3300" b="1">
                <a:solidFill>
                  <a:srgbClr val="4D4D4D"/>
                </a:solidFill>
                <a:latin typeface="Arial Black" panose="020B0A04020102020204" pitchFamily="34" charset="0"/>
              </a:defRPr>
            </a:lvl1pPr>
            <a:lvl2pPr marL="742950" indent="-285750">
              <a:spcBef>
                <a:spcPct val="20000"/>
              </a:spcBef>
              <a:buSzPct val="100000"/>
              <a:buChar char="–"/>
              <a:defRPr sz="3300" b="1">
                <a:solidFill>
                  <a:srgbClr val="4D4D4D"/>
                </a:solidFill>
                <a:latin typeface="Arial Black" panose="020B0A04020102020204" pitchFamily="34" charset="0"/>
              </a:defRPr>
            </a:lvl2pPr>
            <a:lvl3pPr marL="1143000" indent="-228600">
              <a:spcBef>
                <a:spcPct val="20000"/>
              </a:spcBef>
              <a:buSzPct val="100000"/>
              <a:buChar char="•"/>
              <a:defRPr sz="2500" b="1">
                <a:solidFill>
                  <a:srgbClr val="4D4D4D"/>
                </a:solidFill>
                <a:latin typeface="Arial Black" panose="020B0A04020102020204" pitchFamily="34" charset="0"/>
              </a:defRPr>
            </a:lvl3pPr>
            <a:lvl4pPr marL="1600200" indent="-228600">
              <a:spcBef>
                <a:spcPct val="20000"/>
              </a:spcBef>
              <a:buSzPct val="100000"/>
              <a:buChar char="–"/>
              <a:defRPr sz="2500" b="1">
                <a:solidFill>
                  <a:srgbClr val="4D4D4D"/>
                </a:solidFill>
                <a:latin typeface="Arial Black" panose="020B0A04020102020204" pitchFamily="34" charset="0"/>
              </a:defRPr>
            </a:lvl4pPr>
            <a:lvl5pPr marL="2057400" indent="-228600">
              <a:spcBef>
                <a:spcPct val="20000"/>
              </a:spcBef>
              <a:buSzPct val="100000"/>
              <a:buChar char="•"/>
              <a:defRPr sz="2500" b="1">
                <a:solidFill>
                  <a:srgbClr val="4D4D4D"/>
                </a:solidFill>
                <a:latin typeface="Arial Black" panose="020B0A04020102020204" pitchFamily="34" charset="0"/>
              </a:defRPr>
            </a:lvl5pPr>
            <a:lvl6pPr marL="25146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6pPr>
            <a:lvl7pPr marL="29718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7pPr>
            <a:lvl8pPr marL="34290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8pPr>
            <a:lvl9pPr marL="38862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9pPr>
          </a:lstStyle>
          <a:p>
            <a:pPr>
              <a:buSzTx/>
              <a:buFontTx/>
              <a:buNone/>
            </a:pPr>
            <a:r>
              <a:rPr lang="en-US" altLang="en-US" sz="2400" b="0" dirty="0">
                <a:solidFill>
                  <a:schemeClr val="tx1"/>
                </a:solidFill>
                <a:latin typeface="Calibri" panose="020F0502020204030204" pitchFamily="34" charset="0"/>
                <a:cs typeface="Calibri" panose="020F0502020204030204" pitchFamily="34" charset="0"/>
              </a:rPr>
              <a:t>Established in 1978, Oakland based</a:t>
            </a:r>
          </a:p>
          <a:p>
            <a:pPr>
              <a:buSzTx/>
              <a:buFontTx/>
              <a:buNone/>
            </a:pPr>
            <a:r>
              <a:rPr lang="en-US" altLang="en-US" sz="2400" b="0" dirty="0">
                <a:solidFill>
                  <a:schemeClr val="tx1"/>
                </a:solidFill>
                <a:latin typeface="Calibri" panose="020F0502020204030204" pitchFamily="34" charset="0"/>
                <a:cs typeface="Calibri" panose="020F0502020204030204" pitchFamily="34" charset="0"/>
              </a:rPr>
              <a:t>Public policy research and marketing professionals</a:t>
            </a:r>
          </a:p>
        </p:txBody>
      </p:sp>
      <p:sp>
        <p:nvSpPr>
          <p:cNvPr id="13" name="Text Box 5">
            <a:extLst>
              <a:ext uri="{FF2B5EF4-FFF2-40B4-BE49-F238E27FC236}">
                <a16:creationId xmlns:a16="http://schemas.microsoft.com/office/drawing/2014/main" id="{7F454852-1760-4F45-8857-F3B1B865EFD1}"/>
              </a:ext>
            </a:extLst>
          </p:cNvPr>
          <p:cNvSpPr txBox="1">
            <a:spLocks noChangeArrowheads="1"/>
          </p:cNvSpPr>
          <p:nvPr/>
        </p:nvSpPr>
        <p:spPr bwMode="auto">
          <a:xfrm>
            <a:off x="2667000" y="2847398"/>
            <a:ext cx="5379742" cy="733021"/>
          </a:xfrm>
          <a:prstGeom prst="rect">
            <a:avLst/>
          </a:prstGeom>
          <a:noFill/>
          <a:ln w="12700">
            <a:noFill/>
            <a:miter lim="800000"/>
            <a:headEnd/>
            <a:tailEnd/>
          </a:ln>
          <a:effectLst/>
        </p:spPr>
        <p:txBody>
          <a:bodyPr wrap="none" lIns="88900" tIns="44450" rIns="88900" bIns="44450">
            <a:spAutoFit/>
          </a:bodyPr>
          <a:lstStyle/>
          <a:p>
            <a:pPr algn="r">
              <a:lnSpc>
                <a:spcPct val="110000"/>
              </a:lnSpc>
              <a:buSzPct val="100000"/>
              <a:defRPr/>
            </a:pPr>
            <a:r>
              <a:rPr lang="en-US" sz="4000" dirty="0">
                <a:solidFill>
                  <a:srgbClr val="800000"/>
                </a:solidFill>
                <a:effectLst>
                  <a:outerShdw blurRad="38100" dist="38100" dir="2700000" algn="tl">
                    <a:srgbClr val="000000"/>
                  </a:outerShdw>
                </a:effectLst>
                <a:latin typeface="Calibri Light" panose="020F0302020204030204" pitchFamily="34" charset="0"/>
                <a:cs typeface="Calibri Light" panose="020F0302020204030204" pitchFamily="34" charset="0"/>
              </a:rPr>
              <a:t>Award Winning Company</a:t>
            </a:r>
          </a:p>
        </p:txBody>
      </p:sp>
      <p:grpSp>
        <p:nvGrpSpPr>
          <p:cNvPr id="14" name="Group 7">
            <a:extLst>
              <a:ext uri="{FF2B5EF4-FFF2-40B4-BE49-F238E27FC236}">
                <a16:creationId xmlns:a16="http://schemas.microsoft.com/office/drawing/2014/main" id="{049ED46E-9C0C-4D0C-9AEA-1AD19A5A67D8}"/>
              </a:ext>
            </a:extLst>
          </p:cNvPr>
          <p:cNvGrpSpPr>
            <a:grpSpLocks/>
          </p:cNvGrpSpPr>
          <p:nvPr/>
        </p:nvGrpSpPr>
        <p:grpSpPr bwMode="auto">
          <a:xfrm>
            <a:off x="1219200" y="3515162"/>
            <a:ext cx="8131820" cy="2133600"/>
            <a:chOff x="554980" y="5034059"/>
            <a:chExt cx="8131820" cy="2133600"/>
          </a:xfrm>
        </p:grpSpPr>
        <p:sp>
          <p:nvSpPr>
            <p:cNvPr id="15" name="Rectangle 3">
              <a:extLst>
                <a:ext uri="{FF2B5EF4-FFF2-40B4-BE49-F238E27FC236}">
                  <a16:creationId xmlns:a16="http://schemas.microsoft.com/office/drawing/2014/main" id="{D7DF1BEC-7254-4615-B605-AC24E3FC383A}"/>
                </a:ext>
              </a:extLst>
            </p:cNvPr>
            <p:cNvSpPr>
              <a:spLocks noChangeArrowheads="1"/>
            </p:cNvSpPr>
            <p:nvPr/>
          </p:nvSpPr>
          <p:spPr bwMode="auto">
            <a:xfrm>
              <a:off x="554980" y="5034059"/>
              <a:ext cx="685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2438" indent="-452438">
                <a:spcBef>
                  <a:spcPct val="20000"/>
                </a:spcBef>
                <a:buSzPct val="100000"/>
                <a:buChar char="•"/>
                <a:defRPr sz="3300" b="1">
                  <a:solidFill>
                    <a:srgbClr val="4D4D4D"/>
                  </a:solidFill>
                  <a:latin typeface="Arial Black" panose="020B0A04020102020204" pitchFamily="34" charset="0"/>
                </a:defRPr>
              </a:lvl1pPr>
              <a:lvl2pPr marL="1030288" indent="-463550">
                <a:spcBef>
                  <a:spcPct val="20000"/>
                </a:spcBef>
                <a:buSzPct val="100000"/>
                <a:buChar char="–"/>
                <a:defRPr sz="3300" b="1">
                  <a:solidFill>
                    <a:srgbClr val="4D4D4D"/>
                  </a:solidFill>
                  <a:latin typeface="Arial Black" panose="020B0A04020102020204" pitchFamily="34" charset="0"/>
                </a:defRPr>
              </a:lvl2pPr>
              <a:lvl3pPr marL="1031875" indent="-465138">
                <a:spcBef>
                  <a:spcPct val="20000"/>
                </a:spcBef>
                <a:buSzPct val="100000"/>
                <a:buChar char="•"/>
                <a:defRPr sz="2500" b="1">
                  <a:solidFill>
                    <a:srgbClr val="4D4D4D"/>
                  </a:solidFill>
                  <a:latin typeface="Arial Black" panose="020B0A04020102020204" pitchFamily="34" charset="0"/>
                </a:defRPr>
              </a:lvl3pPr>
              <a:lvl4pPr marL="1600200" indent="-228600">
                <a:spcBef>
                  <a:spcPct val="20000"/>
                </a:spcBef>
                <a:buSzPct val="100000"/>
                <a:buChar char="–"/>
                <a:defRPr sz="2500" b="1">
                  <a:solidFill>
                    <a:srgbClr val="4D4D4D"/>
                  </a:solidFill>
                  <a:latin typeface="Arial Black" panose="020B0A04020102020204" pitchFamily="34" charset="0"/>
                </a:defRPr>
              </a:lvl4pPr>
              <a:lvl5pPr marL="2057400" indent="-228600">
                <a:spcBef>
                  <a:spcPct val="20000"/>
                </a:spcBef>
                <a:buSzPct val="100000"/>
                <a:buChar char="•"/>
                <a:defRPr sz="2500" b="1">
                  <a:solidFill>
                    <a:srgbClr val="4D4D4D"/>
                  </a:solidFill>
                  <a:latin typeface="Arial Black" panose="020B0A04020102020204" pitchFamily="34" charset="0"/>
                </a:defRPr>
              </a:lvl5pPr>
              <a:lvl6pPr marL="25146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6pPr>
              <a:lvl7pPr marL="29718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7pPr>
              <a:lvl8pPr marL="34290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8pPr>
              <a:lvl9pPr marL="38862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9pPr>
            </a:lstStyle>
            <a:p>
              <a:pPr algn="r">
                <a:buSzTx/>
                <a:buFontTx/>
                <a:buNone/>
              </a:pPr>
              <a:endParaRPr lang="en-US" altLang="en-US" sz="2400" b="0" dirty="0">
                <a:solidFill>
                  <a:schemeClr val="tx1"/>
                </a:solidFill>
                <a:latin typeface="+mn-lt"/>
              </a:endParaRPr>
            </a:p>
            <a:p>
              <a:pPr algn="r">
                <a:buSzTx/>
                <a:buFontTx/>
                <a:buNone/>
              </a:pPr>
              <a:r>
                <a:rPr lang="en-US" altLang="en-US" sz="2400" dirty="0">
                  <a:solidFill>
                    <a:schemeClr val="tx1"/>
                  </a:solidFill>
                  <a:latin typeface="Calibri Light" panose="020F0302020204030204" pitchFamily="34" charset="0"/>
                  <a:cs typeface="Calibri Light" panose="020F0302020204030204" pitchFamily="34" charset="0"/>
                </a:rPr>
                <a:t>Equity service divisions</a:t>
              </a:r>
            </a:p>
            <a:p>
              <a:pPr lvl="2" algn="r">
                <a:buSzTx/>
                <a:buFont typeface="Wingdings" panose="05000000000000000000" pitchFamily="2" charset="2"/>
                <a:buChar char="Ø"/>
              </a:pPr>
              <a:r>
                <a:rPr lang="en-US" altLang="en-US" sz="2400" b="0" dirty="0">
                  <a:solidFill>
                    <a:schemeClr val="tx1"/>
                  </a:solidFill>
                  <a:latin typeface="Calibri" panose="020F0502020204030204" pitchFamily="34" charset="0"/>
                  <a:cs typeface="Calibri" panose="020F0502020204030204" pitchFamily="34" charset="0"/>
                </a:rPr>
                <a:t>Business affirmative action</a:t>
              </a:r>
            </a:p>
            <a:p>
              <a:pPr lvl="2" algn="r">
                <a:buSzTx/>
                <a:buFont typeface="Wingdings" panose="05000000000000000000" pitchFamily="2" charset="2"/>
                <a:buChar char="Ø"/>
              </a:pPr>
              <a:r>
                <a:rPr lang="en-US" altLang="en-US" sz="2400" b="0" dirty="0">
                  <a:solidFill>
                    <a:schemeClr val="tx1"/>
                  </a:solidFill>
                  <a:latin typeface="Calibri" panose="020F0502020204030204" pitchFamily="34" charset="0"/>
                  <a:cs typeface="Calibri" panose="020F0502020204030204" pitchFamily="34" charset="0"/>
                </a:rPr>
                <a:t>Corporate communications</a:t>
              </a:r>
            </a:p>
          </p:txBody>
        </p:sp>
        <p:sp>
          <p:nvSpPr>
            <p:cNvPr id="16" name="Rectangle 3">
              <a:extLst>
                <a:ext uri="{FF2B5EF4-FFF2-40B4-BE49-F238E27FC236}">
                  <a16:creationId xmlns:a16="http://schemas.microsoft.com/office/drawing/2014/main" id="{2D565195-9BA0-4242-B517-0E487F249B26}"/>
                </a:ext>
              </a:extLst>
            </p:cNvPr>
            <p:cNvSpPr>
              <a:spLocks noChangeArrowheads="1"/>
            </p:cNvSpPr>
            <p:nvPr/>
          </p:nvSpPr>
          <p:spPr bwMode="auto">
            <a:xfrm>
              <a:off x="1219200" y="5791200"/>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SzPct val="100000"/>
                <a:buChar char="•"/>
                <a:defRPr sz="3300" b="1">
                  <a:solidFill>
                    <a:srgbClr val="4D4D4D"/>
                  </a:solidFill>
                  <a:latin typeface="Arial Black" panose="020B0A04020102020204" pitchFamily="34" charset="0"/>
                </a:defRPr>
              </a:lvl1pPr>
              <a:lvl2pPr marL="1030288" indent="-463550">
                <a:spcBef>
                  <a:spcPct val="20000"/>
                </a:spcBef>
                <a:buSzPct val="100000"/>
                <a:buChar char="–"/>
                <a:defRPr sz="3300" b="1">
                  <a:solidFill>
                    <a:srgbClr val="4D4D4D"/>
                  </a:solidFill>
                  <a:latin typeface="Arial Black" panose="020B0A04020102020204" pitchFamily="34" charset="0"/>
                </a:defRPr>
              </a:lvl2pPr>
              <a:lvl3pPr marL="1143000" indent="-228600">
                <a:spcBef>
                  <a:spcPct val="20000"/>
                </a:spcBef>
                <a:buSzPct val="100000"/>
                <a:buChar char="•"/>
                <a:defRPr sz="2500" b="1">
                  <a:solidFill>
                    <a:srgbClr val="4D4D4D"/>
                  </a:solidFill>
                  <a:latin typeface="Arial Black" panose="020B0A04020102020204" pitchFamily="34" charset="0"/>
                </a:defRPr>
              </a:lvl3pPr>
              <a:lvl4pPr marL="1600200" indent="-228600">
                <a:spcBef>
                  <a:spcPct val="20000"/>
                </a:spcBef>
                <a:buSzPct val="100000"/>
                <a:buChar char="–"/>
                <a:defRPr sz="2500" b="1">
                  <a:solidFill>
                    <a:srgbClr val="4D4D4D"/>
                  </a:solidFill>
                  <a:latin typeface="Arial Black" panose="020B0A04020102020204" pitchFamily="34" charset="0"/>
                </a:defRPr>
              </a:lvl4pPr>
              <a:lvl5pPr marL="2057400" indent="-228600">
                <a:spcBef>
                  <a:spcPct val="20000"/>
                </a:spcBef>
                <a:buSzPct val="100000"/>
                <a:buChar char="•"/>
                <a:defRPr sz="2500" b="1">
                  <a:solidFill>
                    <a:srgbClr val="4D4D4D"/>
                  </a:solidFill>
                  <a:latin typeface="Arial Black" panose="020B0A04020102020204" pitchFamily="34" charset="0"/>
                </a:defRPr>
              </a:lvl5pPr>
              <a:lvl6pPr marL="25146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6pPr>
              <a:lvl7pPr marL="29718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7pPr>
              <a:lvl8pPr marL="34290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8pPr>
              <a:lvl9pPr marL="3886200" indent="-228600" eaLnBrk="0" fontAlgn="base" hangingPunct="0">
                <a:spcBef>
                  <a:spcPct val="20000"/>
                </a:spcBef>
                <a:spcAft>
                  <a:spcPct val="0"/>
                </a:spcAft>
                <a:buSzPct val="100000"/>
                <a:buChar char="•"/>
                <a:defRPr sz="2500" b="1">
                  <a:solidFill>
                    <a:srgbClr val="4D4D4D"/>
                  </a:solidFill>
                  <a:latin typeface="Arial Black" panose="020B0A04020102020204" pitchFamily="34" charset="0"/>
                </a:defRPr>
              </a:lvl9pPr>
            </a:lstStyle>
            <a:p>
              <a:pPr lvl="1" algn="r">
                <a:buSzTx/>
                <a:buFontTx/>
                <a:buNone/>
              </a:pPr>
              <a:r>
                <a:rPr lang="en-US" altLang="en-US" sz="2800" b="0" dirty="0">
                  <a:solidFill>
                    <a:srgbClr val="AA0C08"/>
                  </a:solidFill>
                  <a:latin typeface="+mn-lt"/>
                </a:rPr>
                <a:t>	            </a:t>
              </a:r>
            </a:p>
          </p:txBody>
        </p:sp>
      </p:gr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41244"/>
            <a:ext cx="8229600" cy="1477962"/>
          </a:xfrm>
        </p:spPr>
        <p:txBody>
          <a:bodyPr/>
          <a:lstStyle/>
          <a:p>
            <a:r>
              <a:rPr lang="en-US" dirty="0"/>
              <a:t>JSEB Program Enhancements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232469"/>
            <a:ext cx="2057400" cy="365125"/>
          </a:xfrm>
        </p:spPr>
        <p:txBody>
          <a:bodyPr/>
          <a:lstStyle/>
          <a:p>
            <a:fld id="{CD05EF09-BD24-41FF-A107-31022A874B03}" type="slidenum">
              <a:rPr lang="en-US" smtClean="0"/>
              <a:pPr/>
              <a:t>20</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566807"/>
            <a:ext cx="7886700" cy="475541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Review size standards and tailor them to correspond with the sizes of its businesses. The size profile of the COJ’s businesses can be derived from the business license data. </a:t>
            </a:r>
          </a:p>
          <a:p>
            <a:r>
              <a:rPr lang="en-US" sz="2000" dirty="0"/>
              <a:t>Create a Very Small Business Enterprise category with eligibility criteria that would limit competition to Very Small Business Enterprise.  It is recommended that the Very Small Business Enterprise size should be limited to companies with three-year average gross sales of $750,000 or less. </a:t>
            </a:r>
          </a:p>
          <a:p>
            <a:r>
              <a:rPr lang="en-US" sz="2000" dirty="0"/>
              <a:t>Penalties for not achieving the project goal to address a prime contractor’s failure to meet the goal at the end of its contracts. The option of imposing penalties should be included in the Program.</a:t>
            </a:r>
          </a:p>
          <a:p>
            <a:r>
              <a:rPr lang="en-US" sz="2000" dirty="0"/>
              <a:t>Unbundle Large Procurements into Smaller Contracts to prevent small firms from bidding on the parts for which they are qualified. Unbundling will bring more opportunities within reach of the majority of the local businesses. </a:t>
            </a:r>
          </a:p>
          <a:p>
            <a:r>
              <a:rPr lang="en-US" sz="2000" dirty="0"/>
              <a:t>Amend current certification requirements for Race Conscious Program so that applicants requesting MBE certification must provide proof of minority status.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163906"/>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dirty="0"/>
          </a:p>
        </p:txBody>
      </p:sp>
    </p:spTree>
    <p:extLst>
      <p:ext uri="{BB962C8B-B14F-4D97-AF65-F5344CB8AC3E}">
        <p14:creationId xmlns:p14="http://schemas.microsoft.com/office/powerpoint/2010/main" val="365747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41244"/>
            <a:ext cx="8229600" cy="1477962"/>
          </a:xfrm>
        </p:spPr>
        <p:txBody>
          <a:bodyPr/>
          <a:lstStyle/>
          <a:p>
            <a:r>
              <a:rPr lang="en-US" dirty="0"/>
              <a:t>Recommended Procurement Strategies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232469"/>
            <a:ext cx="2057400" cy="365125"/>
          </a:xfrm>
        </p:spPr>
        <p:txBody>
          <a:bodyPr/>
          <a:lstStyle/>
          <a:p>
            <a:fld id="{CD05EF09-BD24-41FF-A107-31022A874B03}" type="slidenum">
              <a:rPr lang="en-US" smtClean="0"/>
              <a:pPr/>
              <a:t>21</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79541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Pre-bid recommendation</a:t>
            </a:r>
          </a:p>
          <a:p>
            <a:pPr lvl="1">
              <a:buFont typeface="Wingdings" panose="05000000000000000000" pitchFamily="2" charset="2"/>
              <a:buChar char="Ø"/>
            </a:pPr>
            <a:r>
              <a:rPr lang="en-US" sz="2000" dirty="0"/>
              <a:t>Networking Opportunities </a:t>
            </a:r>
          </a:p>
          <a:p>
            <a:pPr lvl="1">
              <a:buFont typeface="Wingdings" panose="05000000000000000000" pitchFamily="2" charset="2"/>
              <a:buChar char="Ø"/>
            </a:pPr>
            <a:r>
              <a:rPr lang="en-US" sz="2000" dirty="0"/>
              <a:t>Use Direct Contracting to Award Small Prime Contracts </a:t>
            </a:r>
          </a:p>
          <a:p>
            <a:pPr lvl="1">
              <a:buFont typeface="Wingdings" panose="05000000000000000000" pitchFamily="2" charset="2"/>
              <a:buChar char="Ø"/>
            </a:pPr>
            <a:r>
              <a:rPr lang="en-US" sz="2000" dirty="0"/>
              <a:t>Establish a Direct Purchase Program for Construction Contracts </a:t>
            </a:r>
          </a:p>
          <a:p>
            <a:pPr lvl="1">
              <a:buFont typeface="Wingdings" panose="05000000000000000000" pitchFamily="2" charset="2"/>
              <a:buChar char="Ø"/>
            </a:pPr>
            <a:r>
              <a:rPr lang="en-US" sz="2000" dirty="0"/>
              <a:t>Revise Insurance Requirements </a:t>
            </a:r>
          </a:p>
          <a:p>
            <a:pPr lvl="1">
              <a:buFont typeface="Wingdings" panose="05000000000000000000" pitchFamily="2" charset="2"/>
              <a:buChar char="Ø"/>
            </a:pPr>
            <a:r>
              <a:rPr lang="en-US" sz="2000" dirty="0"/>
              <a:t>Phase Retainage Requirements </a:t>
            </a:r>
          </a:p>
          <a:p>
            <a:pPr lvl="1">
              <a:buFont typeface="Wingdings" panose="05000000000000000000" pitchFamily="2" charset="2"/>
              <a:buChar char="Ø"/>
            </a:pPr>
            <a:r>
              <a:rPr lang="en-US" sz="2000" dirty="0"/>
              <a:t>Maintain Virtual Plan Room </a:t>
            </a:r>
          </a:p>
          <a:p>
            <a:pPr marL="0" indent="0">
              <a:buNone/>
            </a:pPr>
            <a:endParaRPr lang="en-US" sz="2400" dirty="0"/>
          </a:p>
          <a:p>
            <a:pPr marL="0" indent="0">
              <a:buNone/>
            </a:pPr>
            <a:r>
              <a:rPr lang="en-US" sz="2400" dirty="0"/>
              <a:t>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163906"/>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dirty="0"/>
          </a:p>
        </p:txBody>
      </p:sp>
    </p:spTree>
    <p:extLst>
      <p:ext uri="{BB962C8B-B14F-4D97-AF65-F5344CB8AC3E}">
        <p14:creationId xmlns:p14="http://schemas.microsoft.com/office/powerpoint/2010/main" val="411529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41244"/>
            <a:ext cx="8229600" cy="1477962"/>
          </a:xfrm>
        </p:spPr>
        <p:txBody>
          <a:bodyPr/>
          <a:lstStyle/>
          <a:p>
            <a:r>
              <a:rPr lang="en-US" dirty="0"/>
              <a:t>Recommended Procurement Strategies (cont.)</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232469"/>
            <a:ext cx="2057400" cy="365125"/>
          </a:xfrm>
        </p:spPr>
        <p:txBody>
          <a:bodyPr/>
          <a:lstStyle/>
          <a:p>
            <a:fld id="{CD05EF09-BD24-41FF-A107-31022A874B03}" type="slidenum">
              <a:rPr lang="en-US" smtClean="0"/>
              <a:pPr/>
              <a:t>22</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79541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Post-award recommendations </a:t>
            </a:r>
          </a:p>
          <a:p>
            <a:pPr lvl="1">
              <a:buFont typeface="Wingdings" panose="05000000000000000000" pitchFamily="2" charset="2"/>
              <a:buChar char="Ø"/>
            </a:pPr>
            <a:r>
              <a:rPr lang="en-US" sz="2000" dirty="0"/>
              <a:t>Pay mobilization to subcontractors </a:t>
            </a:r>
          </a:p>
          <a:p>
            <a:pPr lvl="1">
              <a:buFont typeface="Wingdings" panose="05000000000000000000" pitchFamily="2" charset="2"/>
              <a:buChar char="Ø"/>
            </a:pPr>
            <a:r>
              <a:rPr lang="en-US" sz="2000" dirty="0"/>
              <a:t>Give five-day notice of invoice disputes</a:t>
            </a:r>
          </a:p>
          <a:p>
            <a:pPr lvl="1">
              <a:buFont typeface="Wingdings" panose="05000000000000000000" pitchFamily="2" charset="2"/>
              <a:buChar char="Ø"/>
            </a:pPr>
            <a:r>
              <a:rPr lang="en-US" sz="2000" dirty="0"/>
              <a:t>Implement formal dispute resolution standards </a:t>
            </a:r>
          </a:p>
          <a:p>
            <a:pPr lvl="1">
              <a:buFont typeface="Wingdings" panose="05000000000000000000" pitchFamily="2" charset="2"/>
              <a:buChar char="Ø"/>
            </a:pPr>
            <a:r>
              <a:rPr lang="en-US" sz="2000" dirty="0"/>
              <a:t>Implement a commercially useful function requirement</a:t>
            </a:r>
          </a:p>
          <a:p>
            <a:pPr lvl="1">
              <a:buFont typeface="Wingdings" panose="05000000000000000000" pitchFamily="2" charset="2"/>
              <a:buChar char="Ø"/>
            </a:pPr>
            <a:r>
              <a:rPr lang="en-US" sz="2000" dirty="0"/>
              <a:t>Provide debriefing sessions for unsuccessful bidders </a:t>
            </a:r>
          </a:p>
          <a:p>
            <a:pPr lvl="1">
              <a:buFont typeface="Wingdings" panose="05000000000000000000" pitchFamily="2" charset="2"/>
              <a:buChar char="Ø"/>
            </a:pPr>
            <a:r>
              <a:rPr lang="en-US" sz="2000" dirty="0"/>
              <a:t>Institute a payment verification program </a:t>
            </a:r>
          </a:p>
          <a:p>
            <a:pPr lvl="1">
              <a:buFont typeface="Wingdings" panose="05000000000000000000" pitchFamily="2" charset="2"/>
              <a:buChar char="Ø"/>
            </a:pPr>
            <a:r>
              <a:rPr lang="en-US" sz="2000" dirty="0"/>
              <a:t>Conduct routine post-award contract compliance monitoring </a:t>
            </a:r>
          </a:p>
          <a:p>
            <a:pPr marL="0" indent="0">
              <a:buNone/>
            </a:pPr>
            <a:endParaRPr lang="en-US" sz="2400" dirty="0"/>
          </a:p>
          <a:p>
            <a:pPr marL="0" indent="0">
              <a:buNone/>
            </a:pPr>
            <a:r>
              <a:rPr lang="en-US" sz="2400" dirty="0"/>
              <a:t>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163906"/>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dirty="0"/>
          </a:p>
        </p:txBody>
      </p:sp>
    </p:spTree>
    <p:extLst>
      <p:ext uri="{BB962C8B-B14F-4D97-AF65-F5344CB8AC3E}">
        <p14:creationId xmlns:p14="http://schemas.microsoft.com/office/powerpoint/2010/main" val="1048189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241244"/>
            <a:ext cx="8229600" cy="1477962"/>
          </a:xfrm>
        </p:spPr>
        <p:txBody>
          <a:bodyPr/>
          <a:lstStyle/>
          <a:p>
            <a:r>
              <a:rPr lang="en-US" dirty="0"/>
              <a:t>Recommended Procurement Strategies (cont.)</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232469"/>
            <a:ext cx="2057400" cy="365125"/>
          </a:xfrm>
        </p:spPr>
        <p:txBody>
          <a:bodyPr/>
          <a:lstStyle/>
          <a:p>
            <a:fld id="{CD05EF09-BD24-41FF-A107-31022A874B03}" type="slidenum">
              <a:rPr lang="en-US" smtClean="0"/>
              <a:pPr/>
              <a:t>23</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79541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Additional administrative recommendations </a:t>
            </a:r>
          </a:p>
          <a:p>
            <a:pPr lvl="1">
              <a:buFont typeface="Wingdings" panose="05000000000000000000" pitchFamily="2" charset="2"/>
              <a:buChar char="Ø"/>
            </a:pPr>
            <a:r>
              <a:rPr lang="en-US" sz="2000" dirty="0"/>
              <a:t>Develop a JSEB Program Manual and Training Program to standardize the delivery of the JSEB Program requirements.  A manual could ensure that all department managers and their staff have the knowledge and skills to fulfill their duties within the Program.  </a:t>
            </a:r>
          </a:p>
          <a:p>
            <a:pPr lvl="1">
              <a:buFont typeface="Wingdings" panose="05000000000000000000" pitchFamily="2" charset="2"/>
              <a:buChar char="Ø"/>
            </a:pPr>
            <a:r>
              <a:rPr lang="en-US" sz="2000" dirty="0"/>
              <a:t>Fully staff the JSEB Office to implement and enhance the JSEB Program.  The staff should have knowledge about procurement standards, Florida contracting law, regulations, and affirmative action programs. </a:t>
            </a:r>
          </a:p>
          <a:p>
            <a:pPr lvl="1">
              <a:buFont typeface="Calibri" panose="020F0502020204030204" pitchFamily="34" charset="0"/>
              <a:buChar char="⁻"/>
            </a:pPr>
            <a:endParaRPr lang="en-US" sz="2400" dirty="0"/>
          </a:p>
          <a:p>
            <a:pPr marL="0" indent="0">
              <a:buNone/>
            </a:pPr>
            <a:r>
              <a:rPr lang="en-US" sz="2400" dirty="0"/>
              <a:t>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163906"/>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dirty="0"/>
          </a:p>
        </p:txBody>
      </p:sp>
    </p:spTree>
    <p:extLst>
      <p:ext uri="{BB962C8B-B14F-4D97-AF65-F5344CB8AC3E}">
        <p14:creationId xmlns:p14="http://schemas.microsoft.com/office/powerpoint/2010/main" val="1042392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a:xfrm>
            <a:off x="628650" y="462702"/>
            <a:ext cx="8229600" cy="1477962"/>
          </a:xfrm>
        </p:spPr>
        <p:txBody>
          <a:bodyPr>
            <a:normAutofit fontScale="90000"/>
          </a:bodyPr>
          <a:lstStyle/>
          <a:p>
            <a:r>
              <a:rPr lang="en-US" dirty="0"/>
              <a:t>Tracking and Monitoring Systems Assessment and Recommendations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453927"/>
            <a:ext cx="2057400" cy="365125"/>
          </a:xfrm>
        </p:spPr>
        <p:txBody>
          <a:bodyPr/>
          <a:lstStyle/>
          <a:p>
            <a:fld id="{CD05EF09-BD24-41FF-A107-31022A874B03}" type="slidenum">
              <a:rPr lang="en-US" smtClean="0"/>
              <a:pPr/>
              <a:t>24</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227404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Purpose: </a:t>
            </a:r>
          </a:p>
          <a:p>
            <a:r>
              <a:rPr lang="en-US" sz="2400" dirty="0"/>
              <a:t>To enhance COJ’s management of the financial and procurement data necessary to ensure accuracy of its utilization reports. </a:t>
            </a:r>
          </a:p>
          <a:p>
            <a:r>
              <a:rPr lang="en-US" sz="2400" dirty="0"/>
              <a:t>Use a unique identifier for all contracts regardless of procurement type in order to eliminate duplicate contract numbers.  </a:t>
            </a:r>
          </a:p>
        </p:txBody>
      </p:sp>
      <p:sp>
        <p:nvSpPr>
          <p:cNvPr id="6" name="Title 4">
            <a:extLst>
              <a:ext uri="{FF2B5EF4-FFF2-40B4-BE49-F238E27FC236}">
                <a16:creationId xmlns:a16="http://schemas.microsoft.com/office/drawing/2014/main" id="{16B7674D-F515-47F6-A440-46D084F6A81E}"/>
              </a:ext>
            </a:extLst>
          </p:cNvPr>
          <p:cNvSpPr txBox="1">
            <a:spLocks/>
          </p:cNvSpPr>
          <p:nvPr/>
        </p:nvSpPr>
        <p:spPr>
          <a:xfrm>
            <a:off x="628650" y="385364"/>
            <a:ext cx="7886700" cy="1477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dirty="0"/>
          </a:p>
        </p:txBody>
      </p:sp>
    </p:spTree>
    <p:extLst>
      <p:ext uri="{BB962C8B-B14F-4D97-AF65-F5344CB8AC3E}">
        <p14:creationId xmlns:p14="http://schemas.microsoft.com/office/powerpoint/2010/main" val="2199674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3" y="2286000"/>
            <a:ext cx="7620000" cy="1143000"/>
          </a:xfrm>
        </p:spPr>
        <p:txBody>
          <a:bodyPr>
            <a:noAutofit/>
          </a:bodyPr>
          <a:lstStyle/>
          <a:p>
            <a:r>
              <a:rPr lang="en-US" sz="5400" dirty="0"/>
              <a:t>Disparity Study Legal Standard </a:t>
            </a:r>
          </a:p>
        </p:txBody>
      </p:sp>
    </p:spTree>
    <p:extLst>
      <p:ext uri="{BB962C8B-B14F-4D97-AF65-F5344CB8AC3E}">
        <p14:creationId xmlns:p14="http://schemas.microsoft.com/office/powerpoint/2010/main" val="2924582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0955"/>
            <a:ext cx="8515350" cy="915774"/>
          </a:xfrm>
        </p:spPr>
        <p:txBody>
          <a:bodyPr>
            <a:noAutofit/>
          </a:bodyPr>
          <a:lstStyle/>
          <a:p>
            <a:r>
              <a:rPr lang="en-US" i="1" dirty="0"/>
              <a:t>City of Richmond v. J.A. Croson</a:t>
            </a:r>
          </a:p>
        </p:txBody>
      </p:sp>
      <p:sp>
        <p:nvSpPr>
          <p:cNvPr id="9" name="Content Placeholder 8">
            <a:extLst>
              <a:ext uri="{FF2B5EF4-FFF2-40B4-BE49-F238E27FC236}">
                <a16:creationId xmlns:a16="http://schemas.microsoft.com/office/drawing/2014/main" id="{0F9FD5D7-2DCA-4EC4-A863-58299258CF43}"/>
              </a:ext>
            </a:extLst>
          </p:cNvPr>
          <p:cNvSpPr>
            <a:spLocks noGrp="1"/>
          </p:cNvSpPr>
          <p:nvPr>
            <p:ph sz="half" idx="2"/>
          </p:nvPr>
        </p:nvSpPr>
        <p:spPr>
          <a:xfrm>
            <a:off x="5393634" y="2345068"/>
            <a:ext cx="3364773" cy="3086100"/>
          </a:xfrm>
        </p:spPr>
        <p:txBody>
          <a:bodyPr>
            <a:normAutofit lnSpcReduction="10000"/>
          </a:bodyPr>
          <a:lstStyle/>
          <a:p>
            <a:r>
              <a:rPr lang="en-US" sz="2400" dirty="0"/>
              <a:t>Compelling interest</a:t>
            </a:r>
          </a:p>
          <a:p>
            <a:pPr lvl="1">
              <a:buFont typeface="Wingdings" panose="05000000000000000000" pitchFamily="2" charset="2"/>
              <a:buChar char="Ø"/>
            </a:pPr>
            <a:r>
              <a:rPr lang="en-US" sz="2200" dirty="0"/>
              <a:t>Evidence of systemic racial discrimination</a:t>
            </a:r>
          </a:p>
          <a:p>
            <a:r>
              <a:rPr lang="en-US" sz="2400" dirty="0"/>
              <a:t>Narrowly tailored</a:t>
            </a:r>
          </a:p>
          <a:p>
            <a:pPr lvl="1">
              <a:buFont typeface="Wingdings" panose="05000000000000000000" pitchFamily="2" charset="2"/>
              <a:buChar char="Ø"/>
            </a:pPr>
            <a:r>
              <a:rPr lang="en-US" sz="2200" dirty="0"/>
              <a:t>Remedy documented discrimination</a:t>
            </a:r>
          </a:p>
          <a:p>
            <a:r>
              <a:rPr lang="en-US" sz="2400" dirty="0"/>
              <a:t>Update periodically</a:t>
            </a:r>
          </a:p>
          <a:p>
            <a:pPr lvl="1">
              <a:buFont typeface="Wingdings" panose="05000000000000000000" pitchFamily="2" charset="2"/>
              <a:buChar char="Ø"/>
            </a:pPr>
            <a:r>
              <a:rPr lang="en-US" sz="2200" dirty="0"/>
              <a:t>Assess effectiveness of remedy</a:t>
            </a:r>
            <a:endParaRPr lang="en-US" dirty="0"/>
          </a:p>
        </p:txBody>
      </p:sp>
      <p:sp>
        <p:nvSpPr>
          <p:cNvPr id="4" name="Content Placeholder 6"/>
          <p:cNvSpPr txBox="1">
            <a:spLocks/>
          </p:cNvSpPr>
          <p:nvPr/>
        </p:nvSpPr>
        <p:spPr>
          <a:xfrm>
            <a:off x="4732020" y="1934371"/>
            <a:ext cx="3086100" cy="30861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a:latin typeface="Arial Black" pitchFamily="34" charset="0"/>
            </a:endParaRPr>
          </a:p>
        </p:txBody>
      </p:sp>
      <p:graphicFrame>
        <p:nvGraphicFramePr>
          <p:cNvPr id="14" name="Content Placeholder 3">
            <a:extLst>
              <a:ext uri="{FF2B5EF4-FFF2-40B4-BE49-F238E27FC236}">
                <a16:creationId xmlns:a16="http://schemas.microsoft.com/office/drawing/2014/main" id="{5E237BE5-1F52-456E-AC66-26F901AA0BFD}"/>
              </a:ext>
            </a:extLst>
          </p:cNvPr>
          <p:cNvGraphicFramePr>
            <a:graphicFrameLocks/>
          </p:cNvGraphicFramePr>
          <p:nvPr/>
        </p:nvGraphicFramePr>
        <p:xfrm>
          <a:off x="1325880" y="1651271"/>
          <a:ext cx="3886200" cy="4216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595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7FD0E-6EF3-4A5E-81A8-90BA075D811F}"/>
              </a:ext>
            </a:extLst>
          </p:cNvPr>
          <p:cNvSpPr>
            <a:spLocks noGrp="1"/>
          </p:cNvSpPr>
          <p:nvPr>
            <p:ph type="title"/>
          </p:nvPr>
        </p:nvSpPr>
        <p:spPr>
          <a:xfrm>
            <a:off x="628650" y="365126"/>
            <a:ext cx="8515350" cy="1325563"/>
          </a:xfrm>
        </p:spPr>
        <p:txBody>
          <a:bodyPr>
            <a:normAutofit fontScale="90000"/>
          </a:bodyPr>
          <a:lstStyle/>
          <a:p>
            <a:r>
              <a:rPr lang="en-US" i="1" dirty="0"/>
              <a:t>City of Richmond v. J.A. </a:t>
            </a:r>
            <a:r>
              <a:rPr lang="en-US" i="1" dirty="0" err="1"/>
              <a:t>Croson</a:t>
            </a:r>
            <a:r>
              <a:rPr lang="en-US" i="1" dirty="0"/>
              <a:t> </a:t>
            </a:r>
            <a:br>
              <a:rPr lang="en-US" i="1" dirty="0"/>
            </a:br>
            <a:endParaRPr lang="en-US" i="1" dirty="0"/>
          </a:p>
        </p:txBody>
      </p:sp>
      <p:sp>
        <p:nvSpPr>
          <p:cNvPr id="3" name="Content Placeholder 2">
            <a:extLst>
              <a:ext uri="{FF2B5EF4-FFF2-40B4-BE49-F238E27FC236}">
                <a16:creationId xmlns:a16="http://schemas.microsoft.com/office/drawing/2014/main" id="{7A85D0D5-D48D-457A-8832-8781717D288E}"/>
              </a:ext>
            </a:extLst>
          </p:cNvPr>
          <p:cNvSpPr>
            <a:spLocks noGrp="1"/>
          </p:cNvSpPr>
          <p:nvPr>
            <p:ph idx="1"/>
          </p:nvPr>
        </p:nvSpPr>
        <p:spPr>
          <a:xfrm>
            <a:off x="1296784" y="2329455"/>
            <a:ext cx="7218565" cy="3422292"/>
          </a:xfrm>
        </p:spPr>
        <p:txBody>
          <a:bodyPr>
            <a:normAutofit/>
          </a:bodyPr>
          <a:lstStyle/>
          <a:p>
            <a:r>
              <a:rPr lang="en-US" sz="2400" dirty="0"/>
              <a:t>14th Amendment equal protection challenge to City of Richmond, VA MBE contracting program</a:t>
            </a:r>
          </a:p>
          <a:p>
            <a:r>
              <a:rPr lang="en-US" sz="2400" dirty="0"/>
              <a:t>City adopted a Minority Business Utilization Plan</a:t>
            </a:r>
          </a:p>
          <a:p>
            <a:r>
              <a:rPr lang="en-US" sz="2400" dirty="0"/>
              <a:t>30% subcontracting set aside for Minority Business Enterprises</a:t>
            </a:r>
            <a:endParaRPr lang="en-US" sz="3200" dirty="0"/>
          </a:p>
        </p:txBody>
      </p:sp>
      <p:sp>
        <p:nvSpPr>
          <p:cNvPr id="4" name="Title 1">
            <a:extLst>
              <a:ext uri="{FF2B5EF4-FFF2-40B4-BE49-F238E27FC236}">
                <a16:creationId xmlns:a16="http://schemas.microsoft.com/office/drawing/2014/main" id="{6F9375B3-BE25-43C9-B930-319102F22DDF}"/>
              </a:ext>
            </a:extLst>
          </p:cNvPr>
          <p:cNvSpPr txBox="1">
            <a:spLocks/>
          </p:cNvSpPr>
          <p:nvPr/>
        </p:nvSpPr>
        <p:spPr>
          <a:xfrm>
            <a:off x="628650" y="1099491"/>
            <a:ext cx="85153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Century Gothic" panose="020B0502020202020204" pitchFamily="34" charset="0"/>
                <a:ea typeface="+mj-ea"/>
                <a:cs typeface="+mj-cs"/>
              </a:defRPr>
            </a:lvl1pPr>
          </a:lstStyle>
          <a:p>
            <a:endParaRPr lang="en-US" sz="2500" i="1" dirty="0"/>
          </a:p>
          <a:p>
            <a:r>
              <a:rPr lang="en-US" sz="2500" i="1" dirty="0"/>
              <a:t>The Facts:</a:t>
            </a:r>
          </a:p>
        </p:txBody>
      </p:sp>
    </p:spTree>
    <p:extLst>
      <p:ext uri="{BB962C8B-B14F-4D97-AF65-F5344CB8AC3E}">
        <p14:creationId xmlns:p14="http://schemas.microsoft.com/office/powerpoint/2010/main" val="4022408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62" y="544502"/>
            <a:ext cx="7960049" cy="1143000"/>
          </a:xfrm>
        </p:spPr>
        <p:txBody>
          <a:bodyPr>
            <a:noAutofit/>
          </a:bodyPr>
          <a:lstStyle/>
          <a:p>
            <a:r>
              <a:rPr lang="en-US" dirty="0"/>
              <a:t>Narrowly Tailored Remedies</a:t>
            </a:r>
          </a:p>
        </p:txBody>
      </p:sp>
      <p:sp>
        <p:nvSpPr>
          <p:cNvPr id="3" name="Content Placeholder 2"/>
          <p:cNvSpPr>
            <a:spLocks noGrp="1"/>
          </p:cNvSpPr>
          <p:nvPr>
            <p:ph idx="1"/>
          </p:nvPr>
        </p:nvSpPr>
        <p:spPr>
          <a:xfrm>
            <a:off x="1066800" y="2137132"/>
            <a:ext cx="7620000" cy="1877750"/>
          </a:xfrm>
        </p:spPr>
        <p:txBody>
          <a:bodyPr>
            <a:normAutofit/>
          </a:bodyPr>
          <a:lstStyle/>
          <a:p>
            <a:r>
              <a:rPr lang="en-US" sz="2400" dirty="0"/>
              <a:t>Disparity findings are ethnic and gender-specific</a:t>
            </a:r>
          </a:p>
          <a:p>
            <a:r>
              <a:rPr lang="en-US" sz="2400" dirty="0"/>
              <a:t>Race and gender goals are limited to disparity findings</a:t>
            </a:r>
          </a:p>
          <a:p>
            <a:r>
              <a:rPr lang="en-US" sz="2400" dirty="0"/>
              <a:t>Goals defined by availability</a:t>
            </a:r>
          </a:p>
        </p:txBody>
      </p:sp>
    </p:spTree>
    <p:extLst>
      <p:ext uri="{BB962C8B-B14F-4D97-AF65-F5344CB8AC3E}">
        <p14:creationId xmlns:p14="http://schemas.microsoft.com/office/powerpoint/2010/main" val="262903912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3" y="2286000"/>
            <a:ext cx="7620000" cy="1143000"/>
          </a:xfrm>
        </p:spPr>
        <p:txBody>
          <a:bodyPr>
            <a:noAutofit/>
          </a:bodyPr>
          <a:lstStyle/>
          <a:p>
            <a:r>
              <a:rPr lang="en-US" sz="6000" dirty="0"/>
              <a:t>Legally Defensible Disparity Study Methodology</a:t>
            </a:r>
          </a:p>
        </p:txBody>
      </p:sp>
    </p:spTree>
    <p:extLst>
      <p:ext uri="{BB962C8B-B14F-4D97-AF65-F5344CB8AC3E}">
        <p14:creationId xmlns:p14="http://schemas.microsoft.com/office/powerpoint/2010/main" val="402061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8F9B2B-EEED-49B3-9368-1CCFAFCFCF4B}"/>
              </a:ext>
            </a:extLst>
          </p:cNvPr>
          <p:cNvSpPr>
            <a:spLocks noChangeArrowheads="1"/>
          </p:cNvSpPr>
          <p:nvPr/>
        </p:nvSpPr>
        <p:spPr bwMode="auto">
          <a:xfrm>
            <a:off x="920710" y="481172"/>
            <a:ext cx="8610600" cy="1143000"/>
          </a:xfrm>
          <a:prstGeom prst="rect">
            <a:avLst/>
          </a:prstGeom>
          <a:noFill/>
          <a:ln w="9525">
            <a:noFill/>
            <a:miter lim="800000"/>
            <a:headEnd/>
            <a:tailEnd/>
          </a:ln>
          <a:effectLst/>
        </p:spPr>
        <p:txBody>
          <a:bodyPr lIns="92075" tIns="46038" rIns="92075" bIns="46038" anchor="ctr"/>
          <a:lstStyle/>
          <a:p>
            <a:pPr>
              <a:defRPr/>
            </a:pPr>
            <a:r>
              <a:rPr lang="en-US" sz="4400" b="1" dirty="0">
                <a:latin typeface="Century Gothic" panose="020B0502020202020204" pitchFamily="34" charset="0"/>
                <a:ea typeface="+mj-ea"/>
                <a:cs typeface="+mj-cs"/>
              </a:rPr>
              <a:t>Distinguishing Qualifications</a:t>
            </a:r>
          </a:p>
        </p:txBody>
      </p:sp>
      <p:sp>
        <p:nvSpPr>
          <p:cNvPr id="5" name="Rectangle 4">
            <a:extLst>
              <a:ext uri="{FF2B5EF4-FFF2-40B4-BE49-F238E27FC236}">
                <a16:creationId xmlns:a16="http://schemas.microsoft.com/office/drawing/2014/main" id="{747E64D5-A733-426D-9C53-CF5C3649090A}"/>
              </a:ext>
            </a:extLst>
          </p:cNvPr>
          <p:cNvSpPr/>
          <p:nvPr/>
        </p:nvSpPr>
        <p:spPr>
          <a:xfrm>
            <a:off x="1174925" y="1819039"/>
            <a:ext cx="7807029" cy="2677656"/>
          </a:xfrm>
          <a:prstGeom prst="rect">
            <a:avLst/>
          </a:prstGeom>
        </p:spPr>
        <p:txBody>
          <a:bodyPr wrap="square">
            <a:spAutoFit/>
          </a:bodyPr>
          <a:lstStyle/>
          <a:p>
            <a:pPr marL="342900" indent="-342900">
              <a:buFont typeface="Arial" panose="020B0604020202020204" pitchFamily="34" charset="0"/>
              <a:buChar char="•"/>
            </a:pPr>
            <a:r>
              <a:rPr lang="en-US" sz="2400" dirty="0"/>
              <a:t>Constitutionally sound and court-tested methodology</a:t>
            </a:r>
          </a:p>
          <a:p>
            <a:pPr marL="342900" indent="-342900">
              <a:buFont typeface="Arial" panose="020B0604020202020204" pitchFamily="34" charset="0"/>
              <a:buChar char="•"/>
            </a:pPr>
            <a:r>
              <a:rPr lang="en-US" sz="2400" dirty="0"/>
              <a:t>Performed 146 disparity studies since 1990</a:t>
            </a:r>
          </a:p>
          <a:p>
            <a:pPr marL="342900" indent="-342900">
              <a:buFont typeface="Arial" panose="020B0604020202020204" pitchFamily="34" charset="0"/>
              <a:buChar char="•"/>
            </a:pPr>
            <a:r>
              <a:rPr lang="en-US" sz="2400" dirty="0"/>
              <a:t>Fifteen disparity studies completed in State of Florida</a:t>
            </a:r>
          </a:p>
          <a:p>
            <a:pPr marL="342900" indent="-342900">
              <a:buFont typeface="Arial" panose="020B0604020202020204" pitchFamily="34" charset="0"/>
              <a:buChar char="•"/>
            </a:pPr>
            <a:r>
              <a:rPr lang="en-US" sz="2400" dirty="0"/>
              <a:t>Extensive M/WBE program design experience</a:t>
            </a:r>
          </a:p>
          <a:p>
            <a:pPr marL="342900" indent="-342900">
              <a:buFont typeface="Arial" panose="020B0604020202020204" pitchFamily="34" charset="0"/>
              <a:buChar char="•"/>
            </a:pPr>
            <a:r>
              <a:rPr lang="en-US" sz="2400" dirty="0"/>
              <a:t>Culturally sensitive community engagement professionals</a:t>
            </a:r>
          </a:p>
          <a:p>
            <a:pPr marL="342900" indent="-342900">
              <a:buFont typeface="Arial" panose="020B0604020202020204" pitchFamily="34" charset="0"/>
              <a:buChar char="•"/>
            </a:pPr>
            <a:r>
              <a:rPr lang="en-US" sz="2400" dirty="0"/>
              <a:t>Multiethnic and multilingual team</a:t>
            </a:r>
          </a:p>
          <a:p>
            <a:pPr marL="342900" indent="-342900">
              <a:buFont typeface="Arial" panose="020B0604020202020204" pitchFamily="34" charset="0"/>
              <a:buChar char="•"/>
            </a:pPr>
            <a:r>
              <a:rPr lang="en-US" sz="2400" dirty="0"/>
              <a:t>Experienced, trusted, and credible local consultants</a:t>
            </a:r>
          </a:p>
        </p:txBody>
      </p:sp>
    </p:spTree>
    <p:extLst>
      <p:ext uri="{BB962C8B-B14F-4D97-AF65-F5344CB8AC3E}">
        <p14:creationId xmlns:p14="http://schemas.microsoft.com/office/powerpoint/2010/main" val="2588972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9C1633-F306-47CE-AD2F-7D2B6C64A97A}"/>
              </a:ext>
            </a:extLst>
          </p:cNvPr>
          <p:cNvSpPr>
            <a:spLocks noGrp="1"/>
          </p:cNvSpPr>
          <p:nvPr>
            <p:ph type="title"/>
          </p:nvPr>
        </p:nvSpPr>
        <p:spPr>
          <a:xfrm>
            <a:off x="628650" y="686539"/>
            <a:ext cx="7886700" cy="1325563"/>
          </a:xfrm>
        </p:spPr>
        <p:txBody>
          <a:bodyPr/>
          <a:lstStyle/>
          <a:p>
            <a:r>
              <a:rPr lang="en-US" dirty="0"/>
              <a:t>Utilization</a:t>
            </a:r>
          </a:p>
        </p:txBody>
      </p:sp>
      <p:sp>
        <p:nvSpPr>
          <p:cNvPr id="7" name="Content Placeholder 6">
            <a:extLst>
              <a:ext uri="{FF2B5EF4-FFF2-40B4-BE49-F238E27FC236}">
                <a16:creationId xmlns:a16="http://schemas.microsoft.com/office/drawing/2014/main" id="{17FC2A2F-DB7D-4DB1-AAFC-F7CD72C731BD}"/>
              </a:ext>
            </a:extLst>
          </p:cNvPr>
          <p:cNvSpPr>
            <a:spLocks noGrp="1"/>
          </p:cNvSpPr>
          <p:nvPr>
            <p:ph idx="1"/>
          </p:nvPr>
        </p:nvSpPr>
        <p:spPr>
          <a:xfrm>
            <a:off x="753708" y="1970792"/>
            <a:ext cx="7886700" cy="4351338"/>
          </a:xfrm>
        </p:spPr>
        <p:txBody>
          <a:bodyPr>
            <a:normAutofit/>
          </a:bodyPr>
          <a:lstStyle/>
          <a:p>
            <a:pPr marL="228600" lvl="1">
              <a:spcBef>
                <a:spcPts val="1000"/>
              </a:spcBef>
              <a:buFont typeface="Arial" panose="020B0604020202020204" pitchFamily="34" charset="0"/>
              <a:buChar char="•"/>
            </a:pPr>
            <a:r>
              <a:rPr lang="en-US" dirty="0"/>
              <a:t>The total contracts and actual dollars awarded during the study period</a:t>
            </a:r>
          </a:p>
          <a:p>
            <a:pPr lvl="1">
              <a:buFont typeface="Wingdings" panose="05000000000000000000" pitchFamily="2" charset="2"/>
              <a:buChar char="Ø"/>
            </a:pPr>
            <a:r>
              <a:rPr lang="en-US" sz="2200" dirty="0"/>
              <a:t>Prime contracts </a:t>
            </a:r>
          </a:p>
          <a:p>
            <a:pPr lvl="1">
              <a:buFont typeface="Wingdings" panose="05000000000000000000" pitchFamily="2" charset="2"/>
              <a:buChar char="Ø"/>
            </a:pPr>
            <a:r>
              <a:rPr lang="en-US" sz="2200" dirty="0"/>
              <a:t>Subcontracts </a:t>
            </a:r>
          </a:p>
          <a:p>
            <a:pPr lvl="1">
              <a:buFont typeface="Wingdings" panose="05000000000000000000" pitchFamily="2" charset="2"/>
              <a:buChar char="Ø"/>
            </a:pPr>
            <a:r>
              <a:rPr lang="en-US" sz="2200" dirty="0"/>
              <a:t>Geographic market area is defined by where most dollars are spent</a:t>
            </a:r>
          </a:p>
          <a:p>
            <a:endParaRPr lang="en-US" dirty="0"/>
          </a:p>
        </p:txBody>
      </p:sp>
    </p:spTree>
    <p:extLst>
      <p:ext uri="{BB962C8B-B14F-4D97-AF65-F5344CB8AC3E}">
        <p14:creationId xmlns:p14="http://schemas.microsoft.com/office/powerpoint/2010/main" val="3813983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B88548-AF61-4D9D-8E4F-CC758BAE2123}"/>
              </a:ext>
            </a:extLst>
          </p:cNvPr>
          <p:cNvSpPr>
            <a:spLocks noChangeArrowheads="1"/>
          </p:cNvSpPr>
          <p:nvPr/>
        </p:nvSpPr>
        <p:spPr bwMode="auto">
          <a:xfrm>
            <a:off x="684538" y="270717"/>
            <a:ext cx="8610600" cy="1143000"/>
          </a:xfrm>
          <a:prstGeom prst="rect">
            <a:avLst/>
          </a:prstGeom>
          <a:noFill/>
          <a:ln w="9525">
            <a:noFill/>
            <a:miter lim="800000"/>
            <a:headEnd/>
            <a:tailEnd/>
          </a:ln>
          <a:effectLst/>
        </p:spPr>
        <p:txBody>
          <a:bodyPr lIns="92075" tIns="46038" rIns="92075" bIns="46038" anchor="ctr"/>
          <a:lstStyle/>
          <a:p>
            <a:pPr>
              <a:defRPr/>
            </a:pPr>
            <a:r>
              <a:rPr lang="en-US" sz="4400" b="1" dirty="0">
                <a:latin typeface="Century Gothic" panose="020B0502020202020204" pitchFamily="34" charset="0"/>
                <a:ea typeface="+mj-ea"/>
                <a:cs typeface="+mj-cs"/>
              </a:rPr>
              <a:t>Contract Utilization Elements</a:t>
            </a:r>
          </a:p>
        </p:txBody>
      </p:sp>
      <p:graphicFrame>
        <p:nvGraphicFramePr>
          <p:cNvPr id="5" name="Diagram 4">
            <a:extLst>
              <a:ext uri="{FF2B5EF4-FFF2-40B4-BE49-F238E27FC236}">
                <a16:creationId xmlns:a16="http://schemas.microsoft.com/office/drawing/2014/main" id="{0F890AA3-2D00-4F9F-8320-6335F5F752A0}"/>
              </a:ext>
            </a:extLst>
          </p:cNvPr>
          <p:cNvGraphicFramePr/>
          <p:nvPr>
            <p:extLst>
              <p:ext uri="{D42A27DB-BD31-4B8C-83A1-F6EECF244321}">
                <p14:modId xmlns:p14="http://schemas.microsoft.com/office/powerpoint/2010/main" val="2326674379"/>
              </p:ext>
            </p:extLst>
          </p:nvPr>
        </p:nvGraphicFramePr>
        <p:xfrm>
          <a:off x="1752600" y="149849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128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19433"/>
            <a:ext cx="8305800" cy="1143000"/>
          </a:xfrm>
        </p:spPr>
        <p:txBody>
          <a:bodyPr>
            <a:noAutofit/>
          </a:bodyPr>
          <a:lstStyle/>
          <a:p>
            <a:r>
              <a:rPr lang="en-US" dirty="0"/>
              <a:t>Data Cleaning Challenges </a:t>
            </a:r>
          </a:p>
        </p:txBody>
      </p:sp>
      <p:sp>
        <p:nvSpPr>
          <p:cNvPr id="3" name="Content Placeholder 2"/>
          <p:cNvSpPr>
            <a:spLocks noGrp="1"/>
          </p:cNvSpPr>
          <p:nvPr>
            <p:ph idx="1"/>
          </p:nvPr>
        </p:nvSpPr>
        <p:spPr>
          <a:xfrm>
            <a:off x="990600" y="1504825"/>
            <a:ext cx="7861300" cy="4021832"/>
          </a:xfrm>
        </p:spPr>
        <p:txBody>
          <a:bodyPr>
            <a:normAutofit fontScale="77500" lnSpcReduction="20000"/>
          </a:bodyPr>
          <a:lstStyle/>
          <a:p>
            <a:r>
              <a:rPr lang="en-US" sz="3400" dirty="0"/>
              <a:t>Prime contracts</a:t>
            </a:r>
          </a:p>
          <a:p>
            <a:pPr lvl="1">
              <a:buFont typeface="Wingdings" panose="05000000000000000000" pitchFamily="2" charset="2"/>
              <a:buChar char="Ø"/>
            </a:pPr>
            <a:r>
              <a:rPr lang="en-US" sz="2600" dirty="0"/>
              <a:t>Identify task/work orders issued on master agreements, on-call, price agreements</a:t>
            </a:r>
          </a:p>
          <a:p>
            <a:pPr lvl="1">
              <a:buFont typeface="Wingdings" panose="05000000000000000000" pitchFamily="2" charset="2"/>
              <a:buChar char="Ø"/>
            </a:pPr>
            <a:r>
              <a:rPr lang="en-US" sz="2600" dirty="0"/>
              <a:t>Identify design-build, indefinite delivery, CM @-risk contracts </a:t>
            </a:r>
          </a:p>
          <a:p>
            <a:pPr lvl="1">
              <a:buFont typeface="Wingdings" panose="05000000000000000000" pitchFamily="2" charset="2"/>
              <a:buChar char="Ø"/>
            </a:pPr>
            <a:r>
              <a:rPr lang="en-US" sz="2600" dirty="0"/>
              <a:t>Clean data to exclude nonprofits, government agencies, residents</a:t>
            </a:r>
          </a:p>
          <a:p>
            <a:pPr lvl="1">
              <a:buFont typeface="Wingdings" panose="05000000000000000000" pitchFamily="2" charset="2"/>
              <a:buChar char="Ø"/>
            </a:pPr>
            <a:r>
              <a:rPr lang="en-US" sz="2600" dirty="0"/>
              <a:t>Identify and code contractor industry/ethnicity/gender</a:t>
            </a:r>
          </a:p>
          <a:p>
            <a:pPr lvl="1">
              <a:buFont typeface="Wingdings" panose="05000000000000000000" pitchFamily="2" charset="2"/>
              <a:buChar char="Ø"/>
            </a:pPr>
            <a:r>
              <a:rPr lang="en-US" sz="2600" dirty="0"/>
              <a:t>Resolve payment and award discrepancies</a:t>
            </a:r>
          </a:p>
          <a:p>
            <a:r>
              <a:rPr lang="en-US" sz="3400" dirty="0"/>
              <a:t>Subcontracts</a:t>
            </a:r>
          </a:p>
          <a:p>
            <a:pPr lvl="1">
              <a:buFont typeface="Wingdings" panose="05000000000000000000" pitchFamily="2" charset="2"/>
              <a:buChar char="Ø"/>
            </a:pPr>
            <a:r>
              <a:rPr lang="en-US" sz="2600" dirty="0"/>
              <a:t>Identify subcontractors on design-bid-build contracts, design-build, CM @-risk, master agreements, On-call prime contracts </a:t>
            </a:r>
          </a:p>
          <a:p>
            <a:pPr lvl="1">
              <a:buFont typeface="Wingdings" panose="05000000000000000000" pitchFamily="2" charset="2"/>
              <a:buChar char="Ø"/>
            </a:pPr>
            <a:r>
              <a:rPr lang="en-US" sz="2600" dirty="0"/>
              <a:t>Verify utilization and payment</a:t>
            </a:r>
          </a:p>
          <a:p>
            <a:pPr lvl="1">
              <a:buFont typeface="Wingdings" panose="05000000000000000000" pitchFamily="2" charset="2"/>
              <a:buChar char="Ø"/>
            </a:pPr>
            <a:r>
              <a:rPr lang="en-US" sz="2600" dirty="0"/>
              <a:t>Code ethnicity/gender</a:t>
            </a:r>
          </a:p>
          <a:p>
            <a:pPr lvl="1">
              <a:buFont typeface="Wingdings" panose="05000000000000000000" pitchFamily="2" charset="2"/>
              <a:buChar char="Ø"/>
            </a:pPr>
            <a:r>
              <a:rPr lang="en-US" sz="2600" dirty="0"/>
              <a:t>Reconstruct missing data</a:t>
            </a:r>
          </a:p>
          <a:p>
            <a:pPr lvl="1"/>
            <a:endParaRPr lang="en-US" dirty="0"/>
          </a:p>
          <a:p>
            <a:endParaRPr lang="en-US" dirty="0"/>
          </a:p>
        </p:txBody>
      </p:sp>
    </p:spTree>
    <p:extLst>
      <p:ext uri="{BB962C8B-B14F-4D97-AF65-F5344CB8AC3E}">
        <p14:creationId xmlns:p14="http://schemas.microsoft.com/office/powerpoint/2010/main" val="1630490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353015"/>
            <a:ext cx="7886700" cy="1325563"/>
          </a:xfrm>
        </p:spPr>
        <p:txBody>
          <a:bodyPr/>
          <a:lstStyle/>
          <a:p>
            <a:r>
              <a:rPr lang="en-US" dirty="0"/>
              <a:t>Availability</a:t>
            </a:r>
          </a:p>
        </p:txBody>
      </p:sp>
      <p:sp>
        <p:nvSpPr>
          <p:cNvPr id="6" name="Content Placeholder 5">
            <a:extLst>
              <a:ext uri="{FF2B5EF4-FFF2-40B4-BE49-F238E27FC236}">
                <a16:creationId xmlns:a16="http://schemas.microsoft.com/office/drawing/2014/main" id="{DC753548-63FA-4291-91F7-4833EC034652}"/>
              </a:ext>
            </a:extLst>
          </p:cNvPr>
          <p:cNvSpPr>
            <a:spLocks noGrp="1"/>
          </p:cNvSpPr>
          <p:nvPr>
            <p:ph idx="1"/>
          </p:nvPr>
        </p:nvSpPr>
        <p:spPr>
          <a:xfrm>
            <a:off x="1015681" y="1634802"/>
            <a:ext cx="7886700" cy="4351338"/>
          </a:xfrm>
        </p:spPr>
        <p:txBody>
          <a:bodyPr>
            <a:normAutofit/>
          </a:bodyPr>
          <a:lstStyle/>
          <a:p>
            <a:pPr marL="0" indent="0">
              <a:buNone/>
            </a:pPr>
            <a:r>
              <a:rPr lang="en-US" sz="2400" dirty="0"/>
              <a:t>The count of willing and able businesses in the market area </a:t>
            </a:r>
          </a:p>
          <a:p>
            <a:pPr marL="228600" lvl="1">
              <a:spcBef>
                <a:spcPts val="1000"/>
              </a:spcBef>
              <a:buFont typeface="Arial" panose="020B0604020202020204" pitchFamily="34" charset="0"/>
              <a:buChar char="•"/>
            </a:pPr>
            <a:r>
              <a:rPr lang="en-US" dirty="0"/>
              <a:t>Businesses identified from government sources are willing and able</a:t>
            </a:r>
          </a:p>
          <a:p>
            <a:pPr marL="228600" lvl="1">
              <a:spcBef>
                <a:spcPts val="1000"/>
              </a:spcBef>
              <a:buFont typeface="Arial" panose="020B0604020202020204" pitchFamily="34" charset="0"/>
              <a:buChar char="•"/>
            </a:pPr>
            <a:r>
              <a:rPr lang="en-US" dirty="0"/>
              <a:t>Businesses identified from non-government sources are surveyed for:  </a:t>
            </a:r>
          </a:p>
          <a:p>
            <a:pPr lvl="1">
              <a:buFont typeface="Wingdings" panose="05000000000000000000" pitchFamily="2" charset="2"/>
              <a:buChar char="Ø"/>
            </a:pPr>
            <a:r>
              <a:rPr lang="en-US" sz="2200" dirty="0"/>
              <a:t>Business age, revenue, industry, number of employees</a:t>
            </a:r>
          </a:p>
          <a:p>
            <a:pPr lvl="1">
              <a:buFont typeface="Wingdings" panose="05000000000000000000" pitchFamily="2" charset="2"/>
              <a:buChar char="Ø"/>
            </a:pPr>
            <a:r>
              <a:rPr lang="en-US" sz="2200" dirty="0"/>
              <a:t>Business owner race, gender, education, experience</a:t>
            </a:r>
          </a:p>
          <a:p>
            <a:pPr lvl="1">
              <a:buFont typeface="Wingdings" panose="05000000000000000000" pitchFamily="2" charset="2"/>
              <a:buChar char="Ø"/>
            </a:pPr>
            <a:r>
              <a:rPr lang="en-US" sz="2200" dirty="0"/>
              <a:t>Business capability as number of contracts, bidding history</a:t>
            </a:r>
          </a:p>
          <a:p>
            <a:pPr marL="228600" lvl="1">
              <a:spcBef>
                <a:spcPts val="1000"/>
              </a:spcBef>
              <a:buFont typeface="Arial" panose="020B0604020202020204" pitchFamily="34" charset="0"/>
              <a:buChar char="•"/>
            </a:pPr>
            <a:r>
              <a:rPr lang="en-US" dirty="0"/>
              <a:t>The percent of available businesses is calculated by ethnic and gender group to determine expected contract dollars</a:t>
            </a:r>
          </a:p>
          <a:p>
            <a:pPr lvl="1"/>
            <a:endParaRPr lang="en-US" dirty="0"/>
          </a:p>
        </p:txBody>
      </p:sp>
      <p:sp>
        <p:nvSpPr>
          <p:cNvPr id="4" name="Slide Number Placeholder 3">
            <a:extLst>
              <a:ext uri="{FF2B5EF4-FFF2-40B4-BE49-F238E27FC236}">
                <a16:creationId xmlns:a16="http://schemas.microsoft.com/office/drawing/2014/main" id="{50779623-7E6D-427D-B36A-F2F73D3B0BE8}"/>
              </a:ext>
            </a:extLst>
          </p:cNvPr>
          <p:cNvSpPr>
            <a:spLocks noGrp="1"/>
          </p:cNvSpPr>
          <p:nvPr>
            <p:ph type="sldNum" sz="quarter" idx="4294967295"/>
          </p:nvPr>
        </p:nvSpPr>
        <p:spPr>
          <a:xfrm>
            <a:off x="6457950" y="6356351"/>
            <a:ext cx="2057400" cy="365125"/>
          </a:xfrm>
        </p:spPr>
        <p:txBody>
          <a:bodyPr/>
          <a:lstStyle/>
          <a:p>
            <a:fld id="{CD05EF09-BD24-41FF-A107-31022A874B03}" type="slidenum">
              <a:rPr lang="en-US" smtClean="0"/>
              <a:pPr/>
              <a:t>33</a:t>
            </a:fld>
            <a:endParaRPr lang="en-US" dirty="0"/>
          </a:p>
        </p:txBody>
      </p:sp>
    </p:spTree>
    <p:extLst>
      <p:ext uri="{BB962C8B-B14F-4D97-AF65-F5344CB8AC3E}">
        <p14:creationId xmlns:p14="http://schemas.microsoft.com/office/powerpoint/2010/main" val="3860813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Business Profile Overview</a:t>
            </a:r>
          </a:p>
        </p:txBody>
      </p:sp>
      <p:sp>
        <p:nvSpPr>
          <p:cNvPr id="3" name="TextBox 2"/>
          <p:cNvSpPr txBox="1"/>
          <p:nvPr/>
        </p:nvSpPr>
        <p:spPr>
          <a:xfrm>
            <a:off x="1421259" y="4568182"/>
            <a:ext cx="2620910" cy="323165"/>
          </a:xfrm>
          <a:prstGeom prst="rect">
            <a:avLst/>
          </a:prstGeom>
          <a:noFill/>
        </p:spPr>
        <p:txBody>
          <a:bodyPr wrap="none" rtlCol="0">
            <a:spAutoFit/>
          </a:bodyPr>
          <a:lstStyle/>
          <a:p>
            <a:r>
              <a:rPr lang="en-US" sz="1500" b="1" i="1" dirty="0"/>
              <a:t>Source: </a:t>
            </a:r>
            <a:r>
              <a:rPr lang="en-US" sz="1500" b="1" i="1" dirty="0" err="1"/>
              <a:t>InfoUSA</a:t>
            </a:r>
            <a:r>
              <a:rPr lang="en-US" sz="1500" b="1" i="1" dirty="0"/>
              <a:t>, October 2020</a:t>
            </a:r>
            <a:endParaRPr lang="en-US" sz="1500" dirty="0"/>
          </a:p>
        </p:txBody>
      </p:sp>
      <p:graphicFrame>
        <p:nvGraphicFramePr>
          <p:cNvPr id="6" name="Table 5">
            <a:extLst>
              <a:ext uri="{FF2B5EF4-FFF2-40B4-BE49-F238E27FC236}">
                <a16:creationId xmlns:a16="http://schemas.microsoft.com/office/drawing/2014/main" id="{2368871E-1BB0-4A78-A51D-AA4F8521BAB0}"/>
              </a:ext>
            </a:extLst>
          </p:cNvPr>
          <p:cNvGraphicFramePr>
            <a:graphicFrameLocks noGrp="1"/>
          </p:cNvGraphicFramePr>
          <p:nvPr>
            <p:extLst>
              <p:ext uri="{D42A27DB-BD31-4B8C-83A1-F6EECF244321}">
                <p14:modId xmlns:p14="http://schemas.microsoft.com/office/powerpoint/2010/main" val="472068713"/>
              </p:ext>
            </p:extLst>
          </p:nvPr>
        </p:nvGraphicFramePr>
        <p:xfrm>
          <a:off x="1165661" y="1956432"/>
          <a:ext cx="6812678" cy="2635908"/>
        </p:xfrm>
        <a:graphic>
          <a:graphicData uri="http://schemas.openxmlformats.org/drawingml/2006/table">
            <a:tbl>
              <a:tblPr firstRow="1" bandRow="1">
                <a:tableStyleId>{93296810-A885-4BE3-A3E7-6D5BEEA58F35}</a:tableStyleId>
              </a:tblPr>
              <a:tblGrid>
                <a:gridCol w="2724930">
                  <a:extLst>
                    <a:ext uri="{9D8B030D-6E8A-4147-A177-3AD203B41FA5}">
                      <a16:colId xmlns:a16="http://schemas.microsoft.com/office/drawing/2014/main" val="926752824"/>
                    </a:ext>
                  </a:extLst>
                </a:gridCol>
                <a:gridCol w="1053731">
                  <a:extLst>
                    <a:ext uri="{9D8B030D-6E8A-4147-A177-3AD203B41FA5}">
                      <a16:colId xmlns:a16="http://schemas.microsoft.com/office/drawing/2014/main" val="2521252887"/>
                    </a:ext>
                  </a:extLst>
                </a:gridCol>
                <a:gridCol w="987115">
                  <a:extLst>
                    <a:ext uri="{9D8B030D-6E8A-4147-A177-3AD203B41FA5}">
                      <a16:colId xmlns:a16="http://schemas.microsoft.com/office/drawing/2014/main" val="2270256525"/>
                    </a:ext>
                  </a:extLst>
                </a:gridCol>
                <a:gridCol w="1023451">
                  <a:extLst>
                    <a:ext uri="{9D8B030D-6E8A-4147-A177-3AD203B41FA5}">
                      <a16:colId xmlns:a16="http://schemas.microsoft.com/office/drawing/2014/main" val="1705799819"/>
                    </a:ext>
                  </a:extLst>
                </a:gridCol>
                <a:gridCol w="1023451">
                  <a:extLst>
                    <a:ext uri="{9D8B030D-6E8A-4147-A177-3AD203B41FA5}">
                      <a16:colId xmlns:a16="http://schemas.microsoft.com/office/drawing/2014/main" val="3070534279"/>
                    </a:ext>
                  </a:extLst>
                </a:gridCol>
              </a:tblGrid>
              <a:tr h="762000">
                <a:tc>
                  <a:txBody>
                    <a:bodyPr/>
                    <a:lstStyle/>
                    <a:p>
                      <a:pPr algn="ctr" rtl="0" fontAlgn="ctr"/>
                      <a:r>
                        <a:rPr lang="en-US" sz="1600" b="1" u="none" strike="noStrike" dirty="0">
                          <a:effectLst/>
                          <a:latin typeface="Calibri body"/>
                        </a:rPr>
                        <a:t>Business</a:t>
                      </a:r>
                      <a:r>
                        <a:rPr lang="en-US" sz="1600" b="1" u="none" strike="noStrike" baseline="0" dirty="0">
                          <a:effectLst/>
                          <a:latin typeface="Calibri body"/>
                        </a:rPr>
                        <a:t> Size </a:t>
                      </a:r>
                    </a:p>
                    <a:p>
                      <a:pPr algn="ctr" rtl="0" fontAlgn="ctr"/>
                      <a:r>
                        <a:rPr lang="en-US" sz="1600" b="1" u="none" strike="noStrike" baseline="0" dirty="0">
                          <a:effectLst/>
                          <a:latin typeface="Calibri body"/>
                        </a:rPr>
                        <a:t>by Employees</a:t>
                      </a:r>
                      <a:endParaRPr lang="en-US" sz="1600" b="1" i="0" u="none" strike="noStrike" dirty="0">
                        <a:solidFill>
                          <a:schemeClr val="tx1"/>
                        </a:solidFill>
                        <a:effectLst/>
                        <a:latin typeface="Calibri body"/>
                        <a:cs typeface="Arial" panose="020B0604020202020204" pitchFamily="34" charset="0"/>
                      </a:endParaRPr>
                    </a:p>
                  </a:txBody>
                  <a:tcPr marL="9525" marR="9525" marT="9526" marB="0" anchor="ctr">
                    <a:solidFill>
                      <a:srgbClr val="006600"/>
                    </a:solidFill>
                  </a:tcPr>
                </a:tc>
                <a:tc>
                  <a:txBody>
                    <a:bodyPr/>
                    <a:lstStyle/>
                    <a:p>
                      <a:pPr algn="ctr" rtl="0" fontAlgn="ctr"/>
                      <a:r>
                        <a:rPr lang="en-US" sz="1600" b="1" u="none" strike="noStrike" dirty="0">
                          <a:effectLst/>
                          <a:latin typeface="Calibri body"/>
                        </a:rPr>
                        <a:t>United </a:t>
                      </a:r>
                    </a:p>
                    <a:p>
                      <a:pPr algn="ctr" rtl="0" fontAlgn="ctr"/>
                      <a:r>
                        <a:rPr lang="en-US" sz="1600" b="1" u="none" strike="noStrike" dirty="0">
                          <a:effectLst/>
                          <a:latin typeface="Calibri body"/>
                        </a:rPr>
                        <a:t>States</a:t>
                      </a:r>
                      <a:endParaRPr lang="en-US" sz="1600" b="1" i="0" u="none" strike="noStrike" dirty="0">
                        <a:solidFill>
                          <a:schemeClr val="tx1"/>
                        </a:solidFill>
                        <a:effectLst/>
                        <a:latin typeface="Calibri body"/>
                        <a:cs typeface="Arial" panose="020B0604020202020204" pitchFamily="34" charset="0"/>
                      </a:endParaRPr>
                    </a:p>
                  </a:txBody>
                  <a:tcPr marL="9525" marR="9525" marT="9526" marB="0" anchor="ctr">
                    <a:solidFill>
                      <a:srgbClr val="006600"/>
                    </a:solidFill>
                  </a:tcPr>
                </a:tc>
                <a:tc>
                  <a:txBody>
                    <a:bodyPr/>
                    <a:lstStyle/>
                    <a:p>
                      <a:pPr algn="ctr" rtl="0" fontAlgn="ctr"/>
                      <a:r>
                        <a:rPr lang="en-US" sz="1600" b="1" u="none" strike="noStrike" kern="1200" dirty="0">
                          <a:solidFill>
                            <a:schemeClr val="lt1"/>
                          </a:solidFill>
                          <a:effectLst/>
                          <a:latin typeface="Calibri body"/>
                          <a:ea typeface="+mn-ea"/>
                          <a:cs typeface="+mn-cs"/>
                        </a:rPr>
                        <a:t>State of </a:t>
                      </a:r>
                    </a:p>
                    <a:p>
                      <a:pPr algn="ctr" rtl="0" fontAlgn="ctr"/>
                      <a:r>
                        <a:rPr lang="en-US" sz="1600" b="1" u="none" strike="noStrike" kern="1200" dirty="0">
                          <a:solidFill>
                            <a:schemeClr val="lt1"/>
                          </a:solidFill>
                          <a:effectLst/>
                          <a:latin typeface="Calibri body"/>
                          <a:ea typeface="+mn-ea"/>
                          <a:cs typeface="+mn-cs"/>
                        </a:rPr>
                        <a:t>Florida</a:t>
                      </a:r>
                    </a:p>
                  </a:txBody>
                  <a:tcPr marL="9525" marR="9525" marT="9526" marB="0" anchor="ctr">
                    <a:solidFill>
                      <a:srgbClr val="006600"/>
                    </a:solidFill>
                  </a:tcPr>
                </a:tc>
                <a:tc>
                  <a:txBody>
                    <a:bodyPr/>
                    <a:lstStyle/>
                    <a:p>
                      <a:pPr algn="ctr" rtl="0" fontAlgn="ctr"/>
                      <a:r>
                        <a:rPr lang="en-US" sz="1600" b="1" u="none" strike="noStrike" dirty="0">
                          <a:effectLst/>
                          <a:latin typeface="Calibri body"/>
                        </a:rPr>
                        <a:t>Duval </a:t>
                      </a:r>
                      <a:br>
                        <a:rPr lang="en-US" sz="1600" b="1" u="none" strike="noStrike" dirty="0">
                          <a:effectLst/>
                          <a:latin typeface="Calibri body"/>
                        </a:rPr>
                      </a:br>
                      <a:r>
                        <a:rPr lang="en-US" sz="1600" b="1" u="none" strike="noStrike" dirty="0">
                          <a:effectLst/>
                          <a:latin typeface="Calibri body"/>
                        </a:rPr>
                        <a:t>County</a:t>
                      </a:r>
                      <a:endParaRPr lang="en-US" sz="1600" b="1" i="0" u="none" strike="noStrike" dirty="0">
                        <a:solidFill>
                          <a:schemeClr val="tx1"/>
                        </a:solidFill>
                        <a:effectLst/>
                        <a:latin typeface="Calibri body"/>
                        <a:cs typeface="Arial" panose="020B0604020202020204" pitchFamily="34" charset="0"/>
                      </a:endParaRPr>
                    </a:p>
                  </a:txBody>
                  <a:tcPr marL="9525" marR="9525" marT="9526" marB="0" anchor="ctr">
                    <a:solidFill>
                      <a:srgbClr val="006600"/>
                    </a:solidFill>
                  </a:tcPr>
                </a:tc>
                <a:tc>
                  <a:txBody>
                    <a:bodyPr/>
                    <a:lstStyle/>
                    <a:p>
                      <a:pPr algn="ctr" rtl="0" fontAlgn="ctr"/>
                      <a:r>
                        <a:rPr lang="en-US" sz="1600" b="1" i="0" u="none" strike="noStrike" dirty="0">
                          <a:solidFill>
                            <a:schemeClr val="bg1"/>
                          </a:solidFill>
                          <a:effectLst/>
                          <a:latin typeface="Calibri body"/>
                          <a:cs typeface="Arial" panose="020B0604020202020204" pitchFamily="34" charset="0"/>
                        </a:rPr>
                        <a:t>City of Jacksonville</a:t>
                      </a:r>
                    </a:p>
                  </a:txBody>
                  <a:tcPr marL="9525" marR="9525" marT="9526" marB="0" anchor="ctr">
                    <a:solidFill>
                      <a:srgbClr val="006600"/>
                    </a:solidFill>
                  </a:tcPr>
                </a:tc>
                <a:extLst>
                  <a:ext uri="{0D108BD9-81ED-4DB2-BD59-A6C34878D82A}">
                    <a16:rowId xmlns:a16="http://schemas.microsoft.com/office/drawing/2014/main" val="1447407203"/>
                  </a:ext>
                </a:extLst>
              </a:tr>
              <a:tr h="322591">
                <a:tc>
                  <a:txBody>
                    <a:bodyPr/>
                    <a:lstStyle/>
                    <a:p>
                      <a:pPr marL="171450" indent="0" algn="l" rtl="0" fontAlgn="ctr"/>
                      <a:r>
                        <a:rPr lang="en-US" sz="1600" b="0" kern="1200" dirty="0">
                          <a:latin typeface="Calibri body"/>
                        </a:rPr>
                        <a:t>Fewer than 5 Employees</a:t>
                      </a:r>
                      <a:endParaRPr lang="en-US" sz="1600" b="0" kern="1200" dirty="0">
                        <a:solidFill>
                          <a:schemeClr val="dk1"/>
                        </a:solidFill>
                        <a:latin typeface="Calibri body"/>
                        <a:ea typeface="+mn-ea"/>
                        <a:cs typeface="Arial" panose="020B0604020202020204" pitchFamily="34" charset="0"/>
                      </a:endParaRPr>
                    </a:p>
                  </a:txBody>
                  <a:tcPr marL="9525" marR="9525" marT="9526" marB="0" anchor="ctr"/>
                </a:tc>
                <a:tc>
                  <a:txBody>
                    <a:bodyPr/>
                    <a:lstStyle/>
                    <a:p>
                      <a:pPr algn="ctr" fontAlgn="ctr"/>
                      <a:r>
                        <a:rPr lang="en-US" sz="1800" b="0" i="0" u="none" strike="noStrike">
                          <a:solidFill>
                            <a:srgbClr val="000000"/>
                          </a:solidFill>
                          <a:effectLst/>
                          <a:latin typeface="Calibri body"/>
                        </a:rPr>
                        <a:t>25.92%</a:t>
                      </a:r>
                    </a:p>
                  </a:txBody>
                  <a:tcPr marL="4763" marR="4763" marT="4763" marB="0" anchor="ctr"/>
                </a:tc>
                <a:tc>
                  <a:txBody>
                    <a:bodyPr/>
                    <a:lstStyle/>
                    <a:p>
                      <a:pPr algn="ctr" fontAlgn="ctr"/>
                      <a:r>
                        <a:rPr lang="en-US" sz="1800" b="0" i="0" u="none" strike="noStrike" dirty="0">
                          <a:solidFill>
                            <a:srgbClr val="000000"/>
                          </a:solidFill>
                          <a:effectLst/>
                          <a:latin typeface="Calibri body"/>
                        </a:rPr>
                        <a:t>26.56%</a:t>
                      </a:r>
                    </a:p>
                  </a:txBody>
                  <a:tcPr marL="4763" marR="4763" marT="4763" marB="0" anchor="ctr"/>
                </a:tc>
                <a:tc>
                  <a:txBody>
                    <a:bodyPr/>
                    <a:lstStyle/>
                    <a:p>
                      <a:pPr algn="ctr" fontAlgn="ctr"/>
                      <a:r>
                        <a:rPr lang="en-US" sz="1800" b="0" i="0" u="none" strike="noStrike" dirty="0">
                          <a:solidFill>
                            <a:srgbClr val="000000"/>
                          </a:solidFill>
                          <a:effectLst/>
                          <a:latin typeface="Calibri body"/>
                        </a:rPr>
                        <a:t>25.45%</a:t>
                      </a:r>
                    </a:p>
                  </a:txBody>
                  <a:tcPr marL="4763" marR="4763" marT="4763" marB="0" anchor="ctr"/>
                </a:tc>
                <a:tc>
                  <a:txBody>
                    <a:bodyPr/>
                    <a:lstStyle/>
                    <a:p>
                      <a:pPr algn="ctr" fontAlgn="ctr"/>
                      <a:r>
                        <a:rPr lang="en-US" sz="1800" b="0" i="0" u="none" strike="noStrike" dirty="0">
                          <a:solidFill>
                            <a:srgbClr val="000000"/>
                          </a:solidFill>
                          <a:effectLst/>
                          <a:latin typeface="Calibri body"/>
                        </a:rPr>
                        <a:t>25.49%</a:t>
                      </a:r>
                    </a:p>
                  </a:txBody>
                  <a:tcPr marL="4763" marR="4763" marT="4763" marB="0" anchor="ctr"/>
                </a:tc>
                <a:extLst>
                  <a:ext uri="{0D108BD9-81ED-4DB2-BD59-A6C34878D82A}">
                    <a16:rowId xmlns:a16="http://schemas.microsoft.com/office/drawing/2014/main" val="3962526912"/>
                  </a:ext>
                </a:extLst>
              </a:tr>
              <a:tr h="322591">
                <a:tc>
                  <a:txBody>
                    <a:bodyPr/>
                    <a:lstStyle/>
                    <a:p>
                      <a:pPr marL="171450" indent="0" algn="l" rtl="0" fontAlgn="ctr"/>
                      <a:r>
                        <a:rPr lang="en-US" sz="1600" b="0" kern="1200" dirty="0">
                          <a:latin typeface="Calibri body"/>
                        </a:rPr>
                        <a:t>Fewer than 10 Employees</a:t>
                      </a:r>
                      <a:endParaRPr lang="en-US" sz="1600" b="0" kern="1200" dirty="0">
                        <a:solidFill>
                          <a:schemeClr val="dk1"/>
                        </a:solidFill>
                        <a:latin typeface="Calibri body"/>
                        <a:ea typeface="+mn-ea"/>
                        <a:cs typeface="Arial" panose="020B0604020202020204" pitchFamily="34" charset="0"/>
                      </a:endParaRPr>
                    </a:p>
                  </a:txBody>
                  <a:tcPr marL="9525" marR="9525" marT="9526" marB="0" anchor="ctr"/>
                </a:tc>
                <a:tc>
                  <a:txBody>
                    <a:bodyPr/>
                    <a:lstStyle/>
                    <a:p>
                      <a:pPr algn="ctr" fontAlgn="ctr"/>
                      <a:r>
                        <a:rPr lang="en-US" sz="1800" b="0" i="0" u="none" strike="noStrike">
                          <a:solidFill>
                            <a:srgbClr val="000000"/>
                          </a:solidFill>
                          <a:effectLst/>
                          <a:latin typeface="Calibri body"/>
                        </a:rPr>
                        <a:t>34.60%</a:t>
                      </a:r>
                    </a:p>
                  </a:txBody>
                  <a:tcPr marL="4763" marR="4763" marT="4763" marB="0" anchor="ctr"/>
                </a:tc>
                <a:tc>
                  <a:txBody>
                    <a:bodyPr/>
                    <a:lstStyle/>
                    <a:p>
                      <a:pPr algn="ctr" fontAlgn="ctr"/>
                      <a:r>
                        <a:rPr lang="en-US" sz="1800" b="0" i="0" u="none" strike="noStrike">
                          <a:solidFill>
                            <a:srgbClr val="000000"/>
                          </a:solidFill>
                          <a:effectLst/>
                          <a:latin typeface="Calibri body"/>
                        </a:rPr>
                        <a:t>34.80%</a:t>
                      </a:r>
                    </a:p>
                  </a:txBody>
                  <a:tcPr marL="4763" marR="4763" marT="4763" marB="0" anchor="ctr"/>
                </a:tc>
                <a:tc>
                  <a:txBody>
                    <a:bodyPr/>
                    <a:lstStyle/>
                    <a:p>
                      <a:pPr algn="ctr" fontAlgn="ctr"/>
                      <a:r>
                        <a:rPr lang="en-US" sz="1800" b="0" i="0" u="none" strike="noStrike">
                          <a:solidFill>
                            <a:srgbClr val="000000"/>
                          </a:solidFill>
                          <a:effectLst/>
                          <a:latin typeface="Calibri body"/>
                        </a:rPr>
                        <a:t>35.15%</a:t>
                      </a:r>
                    </a:p>
                  </a:txBody>
                  <a:tcPr marL="4763" marR="4763" marT="4763" marB="0" anchor="ctr"/>
                </a:tc>
                <a:tc>
                  <a:txBody>
                    <a:bodyPr/>
                    <a:lstStyle/>
                    <a:p>
                      <a:pPr algn="ctr" fontAlgn="ctr"/>
                      <a:r>
                        <a:rPr lang="en-US" sz="1800" b="0" i="0" u="none" strike="noStrike">
                          <a:solidFill>
                            <a:srgbClr val="000000"/>
                          </a:solidFill>
                          <a:effectLst/>
                          <a:latin typeface="Calibri body"/>
                        </a:rPr>
                        <a:t>35.12%</a:t>
                      </a:r>
                    </a:p>
                  </a:txBody>
                  <a:tcPr marL="4763" marR="4763" marT="4763" marB="0" anchor="ctr"/>
                </a:tc>
                <a:extLst>
                  <a:ext uri="{0D108BD9-81ED-4DB2-BD59-A6C34878D82A}">
                    <a16:rowId xmlns:a16="http://schemas.microsoft.com/office/drawing/2014/main" val="1104887387"/>
                  </a:ext>
                </a:extLst>
              </a:tr>
              <a:tr h="257131">
                <a:tc>
                  <a:txBody>
                    <a:bodyPr/>
                    <a:lstStyle/>
                    <a:p>
                      <a:pPr marL="171450" indent="0" algn="l" rtl="0" fontAlgn="ctr"/>
                      <a:r>
                        <a:rPr lang="en-US" sz="1600" b="0" kern="1200" dirty="0">
                          <a:latin typeface="Calibri body"/>
                        </a:rPr>
                        <a:t>Fewer than 20 Employees</a:t>
                      </a:r>
                      <a:endParaRPr lang="en-US" sz="1600" b="0" kern="1200" dirty="0">
                        <a:solidFill>
                          <a:schemeClr val="dk1"/>
                        </a:solidFill>
                        <a:latin typeface="Calibri body"/>
                        <a:ea typeface="+mn-ea"/>
                        <a:cs typeface="Arial" panose="020B0604020202020204" pitchFamily="34" charset="0"/>
                      </a:endParaRPr>
                    </a:p>
                  </a:txBody>
                  <a:tcPr marL="9525" marR="9525" marT="9526" marB="0" anchor="ctr"/>
                </a:tc>
                <a:tc>
                  <a:txBody>
                    <a:bodyPr/>
                    <a:lstStyle/>
                    <a:p>
                      <a:pPr algn="ctr" fontAlgn="ctr"/>
                      <a:r>
                        <a:rPr lang="en-US" sz="1800" b="0" i="0" u="none" strike="noStrike">
                          <a:solidFill>
                            <a:srgbClr val="000000"/>
                          </a:solidFill>
                          <a:effectLst/>
                          <a:latin typeface="Calibri body"/>
                        </a:rPr>
                        <a:t>38.84%</a:t>
                      </a:r>
                    </a:p>
                  </a:txBody>
                  <a:tcPr marL="4763" marR="4763" marT="4763" marB="0" anchor="ctr"/>
                </a:tc>
                <a:tc>
                  <a:txBody>
                    <a:bodyPr/>
                    <a:lstStyle/>
                    <a:p>
                      <a:pPr algn="ctr" fontAlgn="ctr"/>
                      <a:r>
                        <a:rPr lang="en-US" sz="1800" b="0" i="0" u="none" strike="noStrike">
                          <a:solidFill>
                            <a:srgbClr val="000000"/>
                          </a:solidFill>
                          <a:effectLst/>
                          <a:latin typeface="Calibri body"/>
                        </a:rPr>
                        <a:t>38.13%</a:t>
                      </a:r>
                    </a:p>
                  </a:txBody>
                  <a:tcPr marL="4763" marR="4763" marT="4763" marB="0" anchor="ctr"/>
                </a:tc>
                <a:tc>
                  <a:txBody>
                    <a:bodyPr/>
                    <a:lstStyle/>
                    <a:p>
                      <a:pPr algn="ctr" fontAlgn="ctr"/>
                      <a:r>
                        <a:rPr lang="en-US" sz="1800" b="0" i="0" u="none" strike="noStrike">
                          <a:solidFill>
                            <a:srgbClr val="000000"/>
                          </a:solidFill>
                          <a:effectLst/>
                          <a:latin typeface="Calibri body"/>
                        </a:rPr>
                        <a:t>38.78%</a:t>
                      </a:r>
                    </a:p>
                  </a:txBody>
                  <a:tcPr marL="4763" marR="4763" marT="4763" marB="0" anchor="ctr"/>
                </a:tc>
                <a:tc>
                  <a:txBody>
                    <a:bodyPr/>
                    <a:lstStyle/>
                    <a:p>
                      <a:pPr algn="ctr" fontAlgn="ctr"/>
                      <a:r>
                        <a:rPr lang="en-US" sz="1800" b="0" i="0" u="none" strike="noStrike">
                          <a:solidFill>
                            <a:srgbClr val="000000"/>
                          </a:solidFill>
                          <a:effectLst/>
                          <a:latin typeface="Calibri body"/>
                        </a:rPr>
                        <a:t>38.76%</a:t>
                      </a:r>
                    </a:p>
                  </a:txBody>
                  <a:tcPr marL="4763" marR="4763" marT="4763" marB="0" anchor="ctr"/>
                </a:tc>
                <a:extLst>
                  <a:ext uri="{0D108BD9-81ED-4DB2-BD59-A6C34878D82A}">
                    <a16:rowId xmlns:a16="http://schemas.microsoft.com/office/drawing/2014/main" val="3160089339"/>
                  </a:ext>
                </a:extLst>
              </a:tr>
              <a:tr h="224431">
                <a:tc>
                  <a:txBody>
                    <a:bodyPr/>
                    <a:lstStyle/>
                    <a:p>
                      <a:pPr marL="171450" indent="0" algn="l" rtl="0" fontAlgn="ctr"/>
                      <a:r>
                        <a:rPr lang="en-US" sz="1600" b="0" kern="1200" dirty="0">
                          <a:latin typeface="Calibri body"/>
                        </a:rPr>
                        <a:t>More than 100 Employees</a:t>
                      </a:r>
                      <a:endParaRPr lang="en-US" sz="1600" b="0" kern="1200" dirty="0">
                        <a:solidFill>
                          <a:schemeClr val="dk1"/>
                        </a:solidFill>
                        <a:latin typeface="Calibri body"/>
                        <a:ea typeface="+mn-ea"/>
                        <a:cs typeface="Arial" panose="020B0604020202020204" pitchFamily="34" charset="0"/>
                      </a:endParaRPr>
                    </a:p>
                  </a:txBody>
                  <a:tcPr marL="9525" marR="9525" marT="9526" marB="0" anchor="ctr"/>
                </a:tc>
                <a:tc>
                  <a:txBody>
                    <a:bodyPr/>
                    <a:lstStyle/>
                    <a:p>
                      <a:pPr algn="ctr" fontAlgn="ctr"/>
                      <a:r>
                        <a:rPr lang="en-US" sz="1800" b="0" i="0" u="none" strike="noStrike" dirty="0">
                          <a:solidFill>
                            <a:srgbClr val="000000"/>
                          </a:solidFill>
                          <a:effectLst/>
                          <a:latin typeface="Calibri body"/>
                        </a:rPr>
                        <a:t>0.64%</a:t>
                      </a:r>
                    </a:p>
                  </a:txBody>
                  <a:tcPr marL="4763" marR="4763" marT="4763" marB="0" anchor="ctr"/>
                </a:tc>
                <a:tc>
                  <a:txBody>
                    <a:bodyPr/>
                    <a:lstStyle/>
                    <a:p>
                      <a:pPr algn="ctr" fontAlgn="ctr"/>
                      <a:r>
                        <a:rPr lang="en-US" sz="1800" b="0" i="0" u="none" strike="noStrike" dirty="0">
                          <a:solidFill>
                            <a:srgbClr val="000000"/>
                          </a:solidFill>
                          <a:effectLst/>
                          <a:latin typeface="Calibri body"/>
                        </a:rPr>
                        <a:t>0.51%</a:t>
                      </a:r>
                    </a:p>
                  </a:txBody>
                  <a:tcPr marL="4763" marR="4763" marT="4763" marB="0" anchor="ctr"/>
                </a:tc>
                <a:tc>
                  <a:txBody>
                    <a:bodyPr/>
                    <a:lstStyle/>
                    <a:p>
                      <a:pPr algn="ctr" fontAlgn="ctr"/>
                      <a:r>
                        <a:rPr lang="en-US" sz="1800" b="0" i="0" u="none" strike="noStrike" dirty="0">
                          <a:solidFill>
                            <a:srgbClr val="000000"/>
                          </a:solidFill>
                          <a:effectLst/>
                          <a:latin typeface="Calibri body"/>
                        </a:rPr>
                        <a:t>0.61%</a:t>
                      </a:r>
                    </a:p>
                  </a:txBody>
                  <a:tcPr marL="4763" marR="4763" marT="4763" marB="0" anchor="ctr"/>
                </a:tc>
                <a:tc>
                  <a:txBody>
                    <a:bodyPr/>
                    <a:lstStyle/>
                    <a:p>
                      <a:pPr algn="ctr" fontAlgn="ctr"/>
                      <a:r>
                        <a:rPr lang="en-US" sz="1800" b="0" i="0" u="none" strike="noStrike" dirty="0">
                          <a:solidFill>
                            <a:srgbClr val="000000"/>
                          </a:solidFill>
                          <a:effectLst/>
                          <a:latin typeface="Calibri body"/>
                        </a:rPr>
                        <a:t>0.63%</a:t>
                      </a:r>
                    </a:p>
                  </a:txBody>
                  <a:tcPr marL="4763" marR="4763" marT="4763" marB="0" anchor="ctr"/>
                </a:tc>
                <a:extLst>
                  <a:ext uri="{0D108BD9-81ED-4DB2-BD59-A6C34878D82A}">
                    <a16:rowId xmlns:a16="http://schemas.microsoft.com/office/drawing/2014/main" val="3023567316"/>
                  </a:ext>
                </a:extLst>
              </a:tr>
              <a:tr h="224431">
                <a:tc>
                  <a:txBody>
                    <a:bodyPr/>
                    <a:lstStyle/>
                    <a:p>
                      <a:pPr marL="171450" indent="0" algn="l" rtl="0" fontAlgn="ctr"/>
                      <a:r>
                        <a:rPr lang="en-US" sz="1600" b="0" kern="1200" dirty="0">
                          <a:solidFill>
                            <a:schemeClr val="dk1"/>
                          </a:solidFill>
                          <a:latin typeface="Calibri body"/>
                          <a:ea typeface="+mn-ea"/>
                          <a:cs typeface="Arial" panose="020B0604020202020204" pitchFamily="34" charset="0"/>
                        </a:rPr>
                        <a:t>Minority-owned Business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600" b="0" i="0" u="none" strike="noStrike" kern="1200" cap="none" normalizeH="0" baseline="0" dirty="0">
                          <a:ln>
                            <a:noFill/>
                          </a:ln>
                          <a:solidFill>
                            <a:srgbClr val="000000"/>
                          </a:solidFill>
                          <a:effectLst/>
                          <a:latin typeface="Calibri body"/>
                          <a:ea typeface="+mn-ea"/>
                          <a:cs typeface="Times New Roman" pitchFamily="18" charset="0"/>
                        </a:rPr>
                        <a:t>20.66%</a:t>
                      </a:r>
                    </a:p>
                  </a:txBody>
                  <a:tcPr anchor="ctr" anchorCtr="1" horzOverflow="overflow"/>
                </a:tc>
                <a:tc>
                  <a:txBody>
                    <a:bodyPr/>
                    <a:lstStyle/>
                    <a:p>
                      <a:pPr marL="0" algn="ctr" defTabSz="914400" rtl="0" eaLnBrk="1" fontAlgn="ctr" latinLnBrk="0" hangingPunct="1"/>
                      <a:r>
                        <a:rPr lang="en-US" sz="1600" b="0" i="0" u="none" strike="noStrike" kern="1200" dirty="0">
                          <a:solidFill>
                            <a:srgbClr val="000000"/>
                          </a:solidFill>
                          <a:effectLst/>
                          <a:latin typeface="Calibri body"/>
                          <a:ea typeface="+mn-ea"/>
                          <a:cs typeface="+mn-cs"/>
                        </a:rPr>
                        <a:t>29.11%</a:t>
                      </a:r>
                    </a:p>
                  </a:txBody>
                  <a:tcPr marL="4763" marR="4763" marT="4763" marB="0" anchor="ctr"/>
                </a:tc>
                <a:tc>
                  <a:txBody>
                    <a:bodyPr/>
                    <a:lstStyle/>
                    <a:p>
                      <a:pPr marL="0" algn="ctr" defTabSz="914400" rtl="0" eaLnBrk="1" fontAlgn="ctr" latinLnBrk="0" hangingPunct="1"/>
                      <a:r>
                        <a:rPr lang="en-US" sz="1600" b="0" i="0" u="none" strike="noStrike" kern="1200" dirty="0">
                          <a:solidFill>
                            <a:srgbClr val="000000"/>
                          </a:solidFill>
                          <a:effectLst/>
                          <a:latin typeface="Calibri body"/>
                          <a:ea typeface="+mn-ea"/>
                          <a:cs typeface="+mn-cs"/>
                        </a:rPr>
                        <a:t>17.70%</a:t>
                      </a:r>
                    </a:p>
                  </a:txBody>
                  <a:tcPr marL="4763" marR="4763" marT="4763" marB="0" anchor="ctr"/>
                </a:tc>
                <a:tc>
                  <a:txBody>
                    <a:bodyPr/>
                    <a:lstStyle/>
                    <a:p>
                      <a:pPr algn="ctr" fontAlgn="ctr"/>
                      <a:r>
                        <a:rPr lang="en-US" sz="1800" b="0" i="0" u="none" strike="noStrike">
                          <a:solidFill>
                            <a:srgbClr val="000000"/>
                          </a:solidFill>
                          <a:effectLst/>
                          <a:latin typeface="Calibri body"/>
                        </a:rPr>
                        <a:t>18.10%</a:t>
                      </a:r>
                    </a:p>
                  </a:txBody>
                  <a:tcPr marL="4763" marR="4763" marT="4763" marB="0" anchor="ctr"/>
                </a:tc>
                <a:extLst>
                  <a:ext uri="{0D108BD9-81ED-4DB2-BD59-A6C34878D82A}">
                    <a16:rowId xmlns:a16="http://schemas.microsoft.com/office/drawing/2014/main" val="1903714488"/>
                  </a:ext>
                </a:extLst>
              </a:tr>
              <a:tr h="224431">
                <a:tc>
                  <a:txBody>
                    <a:bodyPr/>
                    <a:lstStyle/>
                    <a:p>
                      <a:pPr marL="171450" indent="0" algn="l" rtl="0" fontAlgn="ctr"/>
                      <a:r>
                        <a:rPr lang="en-US" sz="1600" b="0" kern="1200" dirty="0">
                          <a:solidFill>
                            <a:schemeClr val="dk1"/>
                          </a:solidFill>
                          <a:latin typeface="Calibri body"/>
                          <a:ea typeface="+mn-ea"/>
                          <a:cs typeface="Arial" panose="020B0604020202020204" pitchFamily="34" charset="0"/>
                        </a:rPr>
                        <a:t>Woman-owned Business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600" b="0" i="0" u="none" strike="noStrike" kern="1200" cap="none" normalizeH="0" baseline="0" dirty="0">
                          <a:ln>
                            <a:noFill/>
                          </a:ln>
                          <a:solidFill>
                            <a:srgbClr val="000000"/>
                          </a:solidFill>
                          <a:effectLst/>
                          <a:latin typeface="Calibri body"/>
                          <a:ea typeface="+mn-ea"/>
                          <a:cs typeface="Times New Roman" pitchFamily="18" charset="0"/>
                        </a:rPr>
                        <a:t>44.17%</a:t>
                      </a:r>
                    </a:p>
                  </a:txBody>
                  <a:tcPr anchor="ctr" anchorCtr="1" horzOverflow="overflow"/>
                </a:tc>
                <a:tc>
                  <a:txBody>
                    <a:bodyPr/>
                    <a:lstStyle/>
                    <a:p>
                      <a:pPr marL="0" algn="ctr" defTabSz="914400" rtl="0" eaLnBrk="1" fontAlgn="ctr" latinLnBrk="0" hangingPunct="1"/>
                      <a:r>
                        <a:rPr lang="en-US" sz="1600" b="0" i="0" u="none" strike="noStrike" kern="1200" dirty="0">
                          <a:solidFill>
                            <a:srgbClr val="000000"/>
                          </a:solidFill>
                          <a:effectLst/>
                          <a:latin typeface="Calibri body"/>
                          <a:ea typeface="+mn-ea"/>
                          <a:cs typeface="+mn-cs"/>
                        </a:rPr>
                        <a:t>39.80%</a:t>
                      </a:r>
                    </a:p>
                  </a:txBody>
                  <a:tcPr marL="4763" marR="4763" marT="4763" marB="0" anchor="ctr"/>
                </a:tc>
                <a:tc>
                  <a:txBody>
                    <a:bodyPr/>
                    <a:lstStyle/>
                    <a:p>
                      <a:pPr marL="0" algn="ctr" defTabSz="914400" rtl="0" eaLnBrk="1" fontAlgn="ctr" latinLnBrk="0" hangingPunct="1"/>
                      <a:r>
                        <a:rPr lang="en-US" sz="1600" b="0" i="0" u="none" strike="noStrike" kern="1200" dirty="0">
                          <a:solidFill>
                            <a:srgbClr val="000000"/>
                          </a:solidFill>
                          <a:effectLst/>
                          <a:latin typeface="Calibri body"/>
                          <a:ea typeface="+mn-ea"/>
                          <a:cs typeface="+mn-cs"/>
                        </a:rPr>
                        <a:t>42.67%</a:t>
                      </a:r>
                    </a:p>
                  </a:txBody>
                  <a:tcPr marL="4763" marR="4763" marT="4763" marB="0" anchor="ctr"/>
                </a:tc>
                <a:tc>
                  <a:txBody>
                    <a:bodyPr/>
                    <a:lstStyle/>
                    <a:p>
                      <a:pPr algn="ctr" fontAlgn="ctr"/>
                      <a:r>
                        <a:rPr lang="en-US" sz="1800" b="0" i="0" u="none" strike="noStrike" dirty="0">
                          <a:solidFill>
                            <a:srgbClr val="000000"/>
                          </a:solidFill>
                          <a:effectLst/>
                          <a:latin typeface="Calibri body"/>
                        </a:rPr>
                        <a:t>42.67%</a:t>
                      </a:r>
                    </a:p>
                  </a:txBody>
                  <a:tcPr marL="4763" marR="4763" marT="4763" marB="0" anchor="ctr"/>
                </a:tc>
                <a:extLst>
                  <a:ext uri="{0D108BD9-81ED-4DB2-BD59-A6C34878D82A}">
                    <a16:rowId xmlns:a16="http://schemas.microsoft.com/office/drawing/2014/main" val="888126064"/>
                  </a:ext>
                </a:extLst>
              </a:tr>
            </a:tbl>
          </a:graphicData>
        </a:graphic>
      </p:graphicFrame>
    </p:spTree>
    <p:extLst>
      <p:ext uri="{BB962C8B-B14F-4D97-AF65-F5344CB8AC3E}">
        <p14:creationId xmlns:p14="http://schemas.microsoft.com/office/powerpoint/2010/main" val="2614724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605" y="230871"/>
            <a:ext cx="7620000" cy="1143000"/>
          </a:xfrm>
        </p:spPr>
        <p:txBody>
          <a:bodyPr>
            <a:normAutofit fontScale="90000"/>
          </a:bodyPr>
          <a:lstStyle/>
          <a:p>
            <a:r>
              <a:rPr lang="en-US" b="1" dirty="0"/>
              <a:t>Sources of Market-Area Businesses </a:t>
            </a:r>
          </a:p>
        </p:txBody>
      </p:sp>
      <p:graphicFrame>
        <p:nvGraphicFramePr>
          <p:cNvPr id="25" name="Diagram 24"/>
          <p:cNvGraphicFramePr/>
          <p:nvPr>
            <p:extLst>
              <p:ext uri="{D42A27DB-BD31-4B8C-83A1-F6EECF244321}">
                <p14:modId xmlns:p14="http://schemas.microsoft.com/office/powerpoint/2010/main" val="2559715186"/>
              </p:ext>
            </p:extLst>
          </p:nvPr>
        </p:nvGraphicFramePr>
        <p:xfrm>
          <a:off x="2108873" y="5053421"/>
          <a:ext cx="5751334" cy="100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1467481029"/>
              </p:ext>
            </p:extLst>
          </p:nvPr>
        </p:nvGraphicFramePr>
        <p:xfrm>
          <a:off x="1524000" y="1108879"/>
          <a:ext cx="6666076" cy="38441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12913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868" y="510461"/>
            <a:ext cx="7886700" cy="1325563"/>
          </a:xfrm>
        </p:spPr>
        <p:txBody>
          <a:bodyPr>
            <a:normAutofit/>
          </a:bodyPr>
          <a:lstStyle/>
          <a:p>
            <a:r>
              <a:rPr lang="en-US" sz="4000" dirty="0"/>
              <a:t>Determination of Willingness</a:t>
            </a:r>
          </a:p>
        </p:txBody>
      </p:sp>
      <p:sp>
        <p:nvSpPr>
          <p:cNvPr id="5" name="Content Placeholder 2"/>
          <p:cNvSpPr>
            <a:spLocks noGrp="1"/>
          </p:cNvSpPr>
          <p:nvPr>
            <p:ph idx="1"/>
          </p:nvPr>
        </p:nvSpPr>
        <p:spPr>
          <a:xfrm>
            <a:off x="1221218" y="1690689"/>
            <a:ext cx="7620000" cy="4038600"/>
          </a:xfrm>
        </p:spPr>
        <p:txBody>
          <a:bodyPr/>
          <a:lstStyle/>
          <a:p>
            <a:r>
              <a:rPr lang="en-US" sz="2400" dirty="0"/>
              <a:t>Willingness affirmed for:</a:t>
            </a:r>
          </a:p>
          <a:p>
            <a:pPr lvl="1">
              <a:buFont typeface="Wingdings" panose="05000000000000000000" pitchFamily="2" charset="2"/>
              <a:buChar char="Ø"/>
            </a:pPr>
            <a:r>
              <a:rPr lang="en-US" sz="2200" dirty="0"/>
              <a:t>Utilized businesses </a:t>
            </a:r>
          </a:p>
          <a:p>
            <a:pPr lvl="1">
              <a:buFont typeface="Wingdings" panose="05000000000000000000" pitchFamily="2" charset="2"/>
              <a:buChar char="Ø"/>
            </a:pPr>
            <a:r>
              <a:rPr lang="en-US" sz="2200" dirty="0"/>
              <a:t>Certified businesses</a:t>
            </a:r>
          </a:p>
          <a:p>
            <a:pPr lvl="1">
              <a:buFont typeface="Wingdings" panose="05000000000000000000" pitchFamily="2" charset="2"/>
              <a:buChar char="Ø"/>
            </a:pPr>
            <a:r>
              <a:rPr lang="en-US" sz="2200" dirty="0"/>
              <a:t>Pre-qualified businesses</a:t>
            </a:r>
          </a:p>
          <a:p>
            <a:pPr lvl="1">
              <a:buFont typeface="Wingdings" panose="05000000000000000000" pitchFamily="2" charset="2"/>
              <a:buChar char="Ø"/>
            </a:pPr>
            <a:r>
              <a:rPr lang="en-US" sz="2200" dirty="0"/>
              <a:t>Bidders</a:t>
            </a:r>
          </a:p>
          <a:p>
            <a:r>
              <a:rPr lang="en-US" sz="2400" dirty="0"/>
              <a:t>Willingness must be confirmed for:</a:t>
            </a:r>
          </a:p>
          <a:p>
            <a:pPr lvl="1">
              <a:buFont typeface="Wingdings" panose="05000000000000000000" pitchFamily="2" charset="2"/>
              <a:buChar char="Ø"/>
            </a:pPr>
            <a:r>
              <a:rPr lang="en-US" sz="2200" dirty="0"/>
              <a:t>Trade association members </a:t>
            </a:r>
          </a:p>
          <a:p>
            <a:pPr lvl="1">
              <a:buFont typeface="Wingdings" panose="05000000000000000000" pitchFamily="2" charset="2"/>
              <a:buChar char="Ø"/>
            </a:pPr>
            <a:r>
              <a:rPr lang="en-US" sz="2200" dirty="0"/>
              <a:t>Chamber of commerce members</a:t>
            </a:r>
          </a:p>
          <a:p>
            <a:endParaRPr lang="en-US" dirty="0"/>
          </a:p>
        </p:txBody>
      </p:sp>
    </p:spTree>
    <p:extLst>
      <p:ext uri="{BB962C8B-B14F-4D97-AF65-F5344CB8AC3E}">
        <p14:creationId xmlns:p14="http://schemas.microsoft.com/office/powerpoint/2010/main" val="3003420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380" y="504408"/>
            <a:ext cx="7886700" cy="1325563"/>
          </a:xfrm>
        </p:spPr>
        <p:txBody>
          <a:bodyPr>
            <a:normAutofit/>
          </a:bodyPr>
          <a:lstStyle/>
          <a:p>
            <a:r>
              <a:rPr lang="en-US" sz="4000" dirty="0"/>
              <a:t>Determination of Ethnicity and Gender</a:t>
            </a:r>
          </a:p>
        </p:txBody>
      </p:sp>
      <p:sp>
        <p:nvSpPr>
          <p:cNvPr id="3" name="Content Placeholder 2"/>
          <p:cNvSpPr>
            <a:spLocks noGrp="1"/>
          </p:cNvSpPr>
          <p:nvPr>
            <p:ph idx="1"/>
          </p:nvPr>
        </p:nvSpPr>
        <p:spPr>
          <a:xfrm>
            <a:off x="1066800" y="2114426"/>
            <a:ext cx="7620000" cy="2913604"/>
          </a:xfrm>
        </p:spPr>
        <p:txBody>
          <a:bodyPr/>
          <a:lstStyle/>
          <a:p>
            <a:r>
              <a:rPr lang="en-US" sz="2400" dirty="0"/>
              <a:t>Research methods</a:t>
            </a:r>
          </a:p>
          <a:p>
            <a:pPr lvl="1">
              <a:buFont typeface="Wingdings" panose="05000000000000000000" pitchFamily="2" charset="2"/>
              <a:buChar char="Ø"/>
            </a:pPr>
            <a:r>
              <a:rPr lang="en-US" sz="2200" dirty="0"/>
              <a:t>Determine if certified by government agency</a:t>
            </a:r>
          </a:p>
          <a:p>
            <a:pPr lvl="1">
              <a:buFont typeface="Wingdings" panose="05000000000000000000" pitchFamily="2" charset="2"/>
              <a:buChar char="Ø"/>
            </a:pPr>
            <a:r>
              <a:rPr lang="en-US" sz="2200" dirty="0"/>
              <a:t>Review company website for owner’s ethnicity and gender</a:t>
            </a:r>
          </a:p>
          <a:p>
            <a:pPr lvl="1">
              <a:buFont typeface="Wingdings" panose="05000000000000000000" pitchFamily="2" charset="2"/>
              <a:buChar char="Ø"/>
            </a:pPr>
            <a:r>
              <a:rPr lang="en-US" sz="2200" dirty="0"/>
              <a:t>Survey business to request owner’s ethnicity and gender </a:t>
            </a:r>
          </a:p>
          <a:p>
            <a:pPr lvl="1">
              <a:buFont typeface="Wingdings" panose="05000000000000000000" pitchFamily="2" charset="2"/>
              <a:buChar char="Ø"/>
            </a:pPr>
            <a:r>
              <a:rPr lang="en-US" sz="2200" dirty="0"/>
              <a:t>Search internet for business owner presence</a:t>
            </a:r>
          </a:p>
        </p:txBody>
      </p:sp>
    </p:spTree>
    <p:extLst>
      <p:ext uri="{BB962C8B-B14F-4D97-AF65-F5344CB8AC3E}">
        <p14:creationId xmlns:p14="http://schemas.microsoft.com/office/powerpoint/2010/main" val="170371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Determination of Business Capacity</a:t>
            </a:r>
          </a:p>
        </p:txBody>
      </p:sp>
      <p:sp>
        <p:nvSpPr>
          <p:cNvPr id="3" name="Content Placeholder 2"/>
          <p:cNvSpPr>
            <a:spLocks noGrp="1"/>
          </p:cNvSpPr>
          <p:nvPr>
            <p:ph idx="1"/>
          </p:nvPr>
        </p:nvSpPr>
        <p:spPr/>
        <p:txBody>
          <a:bodyPr>
            <a:normAutofit lnSpcReduction="10000"/>
          </a:bodyPr>
          <a:lstStyle/>
          <a:p>
            <a:r>
              <a:rPr lang="en-US" sz="2600" dirty="0"/>
              <a:t>Analyze prime contracts by size</a:t>
            </a:r>
          </a:p>
          <a:p>
            <a:r>
              <a:rPr lang="en-US" sz="2600" dirty="0"/>
              <a:t>Profile largest contracts awarded by ethnicity and gender</a:t>
            </a:r>
          </a:p>
          <a:p>
            <a:r>
              <a:rPr lang="en-US" sz="2600" dirty="0"/>
              <a:t>Survey capacity of willing businesses</a:t>
            </a:r>
          </a:p>
          <a:p>
            <a:pPr lvl="1">
              <a:lnSpc>
                <a:spcPct val="100000"/>
              </a:lnSpc>
              <a:buFont typeface="Wingdings" panose="05000000000000000000" pitchFamily="2" charset="2"/>
              <a:buChar char="Ø"/>
            </a:pPr>
            <a:r>
              <a:rPr lang="en-US" sz="2200" dirty="0"/>
              <a:t>Assess business and owner characteristics</a:t>
            </a:r>
          </a:p>
          <a:p>
            <a:pPr lvl="2">
              <a:buFont typeface="Wingdings" panose="05000000000000000000" pitchFamily="2" charset="2"/>
              <a:buChar char="v"/>
            </a:pPr>
            <a:r>
              <a:rPr lang="en-US" dirty="0"/>
              <a:t>Business age, revenue, number of contracts awarded, industry, number of employees, bidding history</a:t>
            </a:r>
          </a:p>
          <a:p>
            <a:pPr lvl="2">
              <a:buFont typeface="Wingdings" panose="05000000000000000000" pitchFamily="2" charset="2"/>
              <a:buChar char="v"/>
            </a:pPr>
            <a:r>
              <a:rPr lang="en-US" dirty="0"/>
              <a:t>Business owner race, gender, education, experience</a:t>
            </a:r>
          </a:p>
          <a:p>
            <a:pPr lvl="1">
              <a:lnSpc>
                <a:spcPct val="110000"/>
              </a:lnSpc>
              <a:buFont typeface="Wingdings" panose="05000000000000000000" pitchFamily="2" charset="2"/>
              <a:buChar char="Ø"/>
            </a:pPr>
            <a:r>
              <a:rPr lang="en-US" sz="2200" dirty="0"/>
              <a:t>Ordered logistic regression analysis</a:t>
            </a:r>
          </a:p>
          <a:p>
            <a:pPr lvl="2">
              <a:buFont typeface="Wingdings" panose="05000000000000000000" pitchFamily="2" charset="2"/>
              <a:buChar char="v"/>
            </a:pPr>
            <a:r>
              <a:rPr lang="en-US" dirty="0"/>
              <a:t>Regression coefficient tables, 95% confidence level</a:t>
            </a:r>
          </a:p>
          <a:p>
            <a:pPr lvl="1">
              <a:lnSpc>
                <a:spcPct val="120000"/>
              </a:lnSpc>
              <a:buFont typeface="Wingdings" panose="05000000000000000000" pitchFamily="2" charset="2"/>
              <a:buChar char="Ø"/>
            </a:pPr>
            <a:r>
              <a:rPr lang="en-US" sz="2200" dirty="0"/>
              <a:t>Cumulative frequency summary</a:t>
            </a:r>
          </a:p>
          <a:p>
            <a:pPr lvl="2">
              <a:buFont typeface="Wingdings" panose="05000000000000000000" pitchFamily="2" charset="2"/>
              <a:buChar char="v"/>
            </a:pPr>
            <a:r>
              <a:rPr lang="en-US" dirty="0"/>
              <a:t>Chi-square test of independence, 95% confidence level </a:t>
            </a:r>
          </a:p>
          <a:p>
            <a:endParaRPr lang="en-US" dirty="0"/>
          </a:p>
        </p:txBody>
      </p:sp>
      <p:sp>
        <p:nvSpPr>
          <p:cNvPr id="4" name="Oval 3"/>
          <p:cNvSpPr/>
          <p:nvPr/>
        </p:nvSpPr>
        <p:spPr>
          <a:xfrm>
            <a:off x="7496050" y="4658796"/>
            <a:ext cx="1524000" cy="1524000"/>
          </a:xfrm>
          <a:prstGeom prst="ellipse">
            <a:avLst/>
          </a:prstGeom>
          <a:solidFill>
            <a:srgbClr val="0066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267" tIns="69267" rIns="69267" bIns="69267" numCol="1" spcCol="1270" rtlCol="0" anchor="ctr" anchorCtr="0">
            <a:noAutofit/>
          </a:bodyPr>
          <a:lstStyle/>
          <a:p>
            <a:pPr algn="ctr" defTabSz="355600">
              <a:lnSpc>
                <a:spcPct val="90000"/>
              </a:lnSpc>
              <a:spcBef>
                <a:spcPct val="0"/>
              </a:spcBef>
              <a:spcAft>
                <a:spcPct val="35000"/>
              </a:spcAft>
            </a:pPr>
            <a:r>
              <a:rPr lang="en-US" b="1" i="1" dirty="0"/>
              <a:t>Updated Method</a:t>
            </a:r>
            <a:endParaRPr lang="en-US" b="1" kern="12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3570808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E783A5-199D-451F-8163-56B63CEB42AC}"/>
              </a:ext>
            </a:extLst>
          </p:cNvPr>
          <p:cNvSpPr>
            <a:spLocks noChangeArrowheads="1"/>
          </p:cNvSpPr>
          <p:nvPr/>
        </p:nvSpPr>
        <p:spPr bwMode="auto">
          <a:xfrm>
            <a:off x="745095" y="355495"/>
            <a:ext cx="8610600" cy="1143000"/>
          </a:xfrm>
          <a:prstGeom prst="rect">
            <a:avLst/>
          </a:prstGeom>
          <a:noFill/>
          <a:ln w="9525">
            <a:noFill/>
            <a:miter lim="800000"/>
            <a:headEnd/>
            <a:tailEnd/>
          </a:ln>
          <a:effectLst/>
        </p:spPr>
        <p:txBody>
          <a:bodyPr lIns="92075" tIns="46038" rIns="92075" bIns="46038" anchor="ctr"/>
          <a:lstStyle/>
          <a:p>
            <a:pPr>
              <a:defRPr/>
            </a:pPr>
            <a:r>
              <a:rPr lang="en-US" sz="4400" b="1" dirty="0">
                <a:latin typeface="Century Gothic" panose="020B0502020202020204" pitchFamily="34" charset="0"/>
                <a:ea typeface="+mj-ea"/>
                <a:cs typeface="+mj-cs"/>
              </a:rPr>
              <a:t>Statistical Tests of Disparity</a:t>
            </a: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30269E38-2A2B-4F03-B259-555D4A742FD0}"/>
                  </a:ext>
                </a:extLst>
              </p:cNvPr>
              <p:cNvSpPr/>
              <p:nvPr/>
            </p:nvSpPr>
            <p:spPr>
              <a:xfrm>
                <a:off x="800100" y="1498495"/>
                <a:ext cx="7543800" cy="4158446"/>
              </a:xfrm>
              <a:prstGeom prst="rect">
                <a:avLst/>
              </a:prstGeom>
            </p:spPr>
            <p:txBody>
              <a:bodyPr wrap="square">
                <a:spAutoFit/>
              </a:bodyPr>
              <a:lstStyle/>
              <a:p>
                <a:pPr marL="342900" indent="-342900">
                  <a:buFont typeface="Arial" panose="020B0604020202020204" pitchFamily="34" charset="0"/>
                  <a:buChar char="•"/>
                </a:pPr>
                <a:r>
                  <a:rPr lang="en-US" sz="2400" dirty="0"/>
                  <a:t>Disparity ratio</a:t>
                </a:r>
              </a:p>
              <a:p>
                <a:pPr marL="800100" lvl="1" indent="-342900" defTabSz="914400">
                  <a:lnSpc>
                    <a:spcPct val="90000"/>
                  </a:lnSpc>
                  <a:spcBef>
                    <a:spcPts val="500"/>
                  </a:spcBef>
                  <a:buFont typeface="Wingdings" panose="05000000000000000000" pitchFamily="2" charset="2"/>
                  <a:buChar char="Ø"/>
                </a:pPr>
                <a:r>
                  <a:rPr lang="en-US" sz="2000" dirty="0"/>
                  <a:t>Disparity ratio is actual dollars spent (utilization) </a:t>
                </a:r>
                <a:br>
                  <a:rPr lang="en-US" sz="2000" dirty="0"/>
                </a:br>
                <a:r>
                  <a:rPr lang="en-US" sz="2000" dirty="0"/>
                  <a:t>divided by expected contract dollars (availability)</a:t>
                </a:r>
              </a:p>
              <a:p>
                <a:pPr marL="800100" lvl="1" indent="-342900" defTabSz="914400">
                  <a:lnSpc>
                    <a:spcPct val="90000"/>
                  </a:lnSpc>
                  <a:spcBef>
                    <a:spcPts val="500"/>
                  </a:spcBef>
                  <a:buFont typeface="Wingdings" panose="05000000000000000000" pitchFamily="2" charset="2"/>
                  <a:buChar char="Ø"/>
                </a:pPr>
                <a:r>
                  <a:rPr lang="en-US" sz="2000" dirty="0"/>
                  <a:t>Expected contract dollars is the proportion of dollars to be spent with each group based on availability</a:t>
                </a:r>
              </a:p>
              <a:p>
                <a:pPr lvl="1"/>
                <a:endParaRPr lang="en-US" sz="800" dirty="0"/>
              </a:p>
              <a:p>
                <a:pPr lvl="1"/>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𝑈𝑡𝑖𝑙𝑖𝑧𝑎𝑡𝑖𝑜𝑛</m:t>
                          </m:r>
                        </m:num>
                        <m:den>
                          <m:r>
                            <a:rPr lang="en-US" sz="2000">
                              <a:latin typeface="Cambria Math" panose="02040503050406030204" pitchFamily="18" charset="0"/>
                            </a:rPr>
                            <m:t>𝐴𝑣𝑎𝑖𝑙𝑎𝑏𝑖𝑙𝑖𝑡𝑦</m:t>
                          </m:r>
                        </m:den>
                      </m:f>
                      <m:r>
                        <a:rPr lang="en-US" sz="2000">
                          <a:latin typeface="Cambria Math" panose="02040503050406030204" pitchFamily="18" charset="0"/>
                        </a:rPr>
                        <m:t>=</m:t>
                      </m:r>
                      <m:r>
                        <m:rPr>
                          <m:sty m:val="p"/>
                        </m:rPr>
                        <a:rPr lang="en-US" sz="2000" b="0" i="0" smtClean="0">
                          <a:latin typeface="Cambria Math" panose="02040503050406030204" pitchFamily="18" charset="0"/>
                        </a:rPr>
                        <m:t>Disparity</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ratio</m:t>
                      </m:r>
                    </m:oMath>
                  </m:oMathPara>
                </a14:m>
                <a:endParaRPr lang="en-US" sz="2000" dirty="0"/>
              </a:p>
              <a:p>
                <a:pPr lvl="2"/>
                <a:endParaRPr lang="en-US" sz="800" dirty="0"/>
              </a:p>
              <a:p>
                <a:pPr marL="800100" lvl="1" indent="-342900" defTabSz="914400">
                  <a:lnSpc>
                    <a:spcPct val="90000"/>
                  </a:lnSpc>
                  <a:spcBef>
                    <a:spcPts val="500"/>
                  </a:spcBef>
                  <a:buFont typeface="Wingdings" panose="05000000000000000000" pitchFamily="2" charset="2"/>
                  <a:buChar char="Ø"/>
                </a:pPr>
                <a:r>
                  <a:rPr lang="en-US" sz="2000" dirty="0"/>
                  <a:t>Parity, or overutilization</a:t>
                </a:r>
                <a:r>
                  <a:rPr lang="en-US" sz="2000" dirty="0">
                    <a:sym typeface="Wingdings" panose="05000000000000000000" pitchFamily="2" charset="2"/>
                  </a:rPr>
                  <a:t> no MBE/WBE goals</a:t>
                </a:r>
              </a:p>
              <a:p>
                <a:pPr marL="800100" lvl="1" indent="-342900" defTabSz="914400">
                  <a:lnSpc>
                    <a:spcPct val="90000"/>
                  </a:lnSpc>
                  <a:spcBef>
                    <a:spcPts val="500"/>
                  </a:spcBef>
                  <a:buFont typeface="Wingdings" panose="05000000000000000000" pitchFamily="2" charset="2"/>
                  <a:buChar char="Ø"/>
                </a:pPr>
                <a:r>
                  <a:rPr lang="en-US" sz="2000" dirty="0">
                    <a:sym typeface="Wingdings" panose="05000000000000000000" pitchFamily="2" charset="2"/>
                  </a:rPr>
                  <a:t>Substantial WBE underutilization  WBE goals</a:t>
                </a:r>
              </a:p>
              <a:p>
                <a:pPr marL="800100" lvl="1" indent="-342900" defTabSz="914400">
                  <a:lnSpc>
                    <a:spcPct val="90000"/>
                  </a:lnSpc>
                  <a:spcBef>
                    <a:spcPts val="500"/>
                  </a:spcBef>
                  <a:buFont typeface="Wingdings" panose="05000000000000000000" pitchFamily="2" charset="2"/>
                  <a:buChar char="Ø"/>
                </a:pPr>
                <a:r>
                  <a:rPr lang="en-US" sz="2000" dirty="0">
                    <a:sym typeface="Wingdings" panose="05000000000000000000" pitchFamily="2" charset="2"/>
                  </a:rPr>
                  <a:t>Substantial MBE underutilization  test statistical significance</a:t>
                </a:r>
              </a:p>
              <a:p>
                <a:pPr marL="1714500" lvl="3" indent="-342900">
                  <a:buFont typeface="Wingdings" panose="05000000000000000000" pitchFamily="2" charset="2"/>
                  <a:buChar char="v"/>
                </a:pPr>
                <a:r>
                  <a:rPr lang="en-US" dirty="0"/>
                  <a:t>No statistical significance </a:t>
                </a:r>
                <a:r>
                  <a:rPr lang="en-US" dirty="0">
                    <a:sym typeface="Wingdings" panose="05000000000000000000" pitchFamily="2" charset="2"/>
                  </a:rPr>
                  <a:t> no MBE goals</a:t>
                </a:r>
                <a:endParaRPr lang="en-US" dirty="0"/>
              </a:p>
              <a:p>
                <a:pPr marL="1714500" lvl="3" indent="-342900">
                  <a:buFont typeface="Wingdings" panose="05000000000000000000" pitchFamily="2" charset="2"/>
                  <a:buChar char="v"/>
                </a:pPr>
                <a:r>
                  <a:rPr lang="en-US" dirty="0"/>
                  <a:t>Statistical significance </a:t>
                </a:r>
                <a:r>
                  <a:rPr lang="en-US" dirty="0">
                    <a:sym typeface="Wingdings" panose="05000000000000000000" pitchFamily="2" charset="2"/>
                  </a:rPr>
                  <a:t> MBE goals</a:t>
                </a:r>
                <a:endParaRPr lang="en-US" dirty="0"/>
              </a:p>
            </p:txBody>
          </p:sp>
        </mc:Choice>
        <mc:Fallback>
          <p:sp>
            <p:nvSpPr>
              <p:cNvPr id="5" name="Rectangle 4">
                <a:extLst>
                  <a:ext uri="{FF2B5EF4-FFF2-40B4-BE49-F238E27FC236}">
                    <a16:creationId xmlns:a16="http://schemas.microsoft.com/office/drawing/2014/main" id="{30269E38-2A2B-4F03-B259-555D4A742FD0}"/>
                  </a:ext>
                </a:extLst>
              </p:cNvPr>
              <p:cNvSpPr>
                <a:spLocks noRot="1" noChangeAspect="1" noMove="1" noResize="1" noEditPoints="1" noAdjustHandles="1" noChangeArrowheads="1" noChangeShapeType="1" noTextEdit="1"/>
              </p:cNvSpPr>
              <p:nvPr/>
            </p:nvSpPr>
            <p:spPr>
              <a:xfrm>
                <a:off x="800100" y="1498495"/>
                <a:ext cx="7543800" cy="4158446"/>
              </a:xfrm>
              <a:prstGeom prst="rect">
                <a:avLst/>
              </a:prstGeom>
              <a:blipFill>
                <a:blip r:embed="rId2"/>
                <a:stretch>
                  <a:fillRect l="-1050" t="-1173" b="-1466"/>
                </a:stretch>
              </a:blipFill>
            </p:spPr>
            <p:txBody>
              <a:bodyPr/>
              <a:lstStyle/>
              <a:p>
                <a:r>
                  <a:rPr lang="en-US">
                    <a:noFill/>
                  </a:rPr>
                  <a:t> </a:t>
                </a:r>
              </a:p>
            </p:txBody>
          </p:sp>
        </mc:Fallback>
      </mc:AlternateContent>
    </p:spTree>
    <p:extLst>
      <p:ext uri="{BB962C8B-B14F-4D97-AF65-F5344CB8AC3E}">
        <p14:creationId xmlns:p14="http://schemas.microsoft.com/office/powerpoint/2010/main" val="251801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91CF-97B8-466D-82B7-A6F26E6F1817}"/>
              </a:ext>
            </a:extLst>
          </p:cNvPr>
          <p:cNvSpPr>
            <a:spLocks noGrp="1"/>
          </p:cNvSpPr>
          <p:nvPr>
            <p:ph type="title"/>
          </p:nvPr>
        </p:nvSpPr>
        <p:spPr>
          <a:xfrm>
            <a:off x="628650" y="274562"/>
            <a:ext cx="7886700" cy="893069"/>
          </a:xfrm>
        </p:spPr>
        <p:txBody>
          <a:bodyPr>
            <a:normAutofit fontScale="90000"/>
          </a:bodyPr>
          <a:lstStyle/>
          <a:p>
            <a:r>
              <a:rPr lang="en-US" dirty="0"/>
              <a:t>Mason Tillman’s City Client List</a:t>
            </a:r>
          </a:p>
        </p:txBody>
      </p:sp>
      <p:graphicFrame>
        <p:nvGraphicFramePr>
          <p:cNvPr id="3" name="Content Placeholder 3">
            <a:extLst>
              <a:ext uri="{FF2B5EF4-FFF2-40B4-BE49-F238E27FC236}">
                <a16:creationId xmlns:a16="http://schemas.microsoft.com/office/drawing/2014/main" id="{102F022A-3F6C-475B-936D-0B2B7574127F}"/>
              </a:ext>
            </a:extLst>
          </p:cNvPr>
          <p:cNvGraphicFramePr>
            <a:graphicFrameLocks/>
          </p:cNvGraphicFramePr>
          <p:nvPr>
            <p:extLst>
              <p:ext uri="{D42A27DB-BD31-4B8C-83A1-F6EECF244321}">
                <p14:modId xmlns:p14="http://schemas.microsoft.com/office/powerpoint/2010/main" val="1778953881"/>
              </p:ext>
            </p:extLst>
          </p:nvPr>
        </p:nvGraphicFramePr>
        <p:xfrm>
          <a:off x="1143024" y="1265423"/>
          <a:ext cx="7057209" cy="4652901"/>
        </p:xfrm>
        <a:graphic>
          <a:graphicData uri="http://schemas.openxmlformats.org/drawingml/2006/table">
            <a:tbl>
              <a:tblPr firstRow="1" bandRow="1">
                <a:tableStyleId>{16D9F66E-5EB9-4882-86FB-DCBF35E3C3E4}</a:tableStyleId>
              </a:tblPr>
              <a:tblGrid>
                <a:gridCol w="3417082">
                  <a:extLst>
                    <a:ext uri="{9D8B030D-6E8A-4147-A177-3AD203B41FA5}">
                      <a16:colId xmlns:a16="http://schemas.microsoft.com/office/drawing/2014/main" val="362350766"/>
                    </a:ext>
                  </a:extLst>
                </a:gridCol>
                <a:gridCol w="3640127">
                  <a:extLst>
                    <a:ext uri="{9D8B030D-6E8A-4147-A177-3AD203B41FA5}">
                      <a16:colId xmlns:a16="http://schemas.microsoft.com/office/drawing/2014/main" val="143330263"/>
                    </a:ext>
                  </a:extLst>
                </a:gridCol>
              </a:tblGrid>
              <a:tr h="321379">
                <a:tc>
                  <a:txBody>
                    <a:bodyPr/>
                    <a:lstStyle/>
                    <a:p>
                      <a:pPr algn="just" fontAlgn="b"/>
                      <a:r>
                        <a:rPr lang="en-US" sz="1600" b="1" i="0" u="none" strike="noStrike" dirty="0">
                          <a:solidFill>
                            <a:srgbClr val="000000"/>
                          </a:solidFill>
                          <a:effectLst/>
                          <a:latin typeface="Calibri body"/>
                        </a:rPr>
                        <a:t>City of Arlington, Texas</a:t>
                      </a:r>
                    </a:p>
                  </a:txBody>
                  <a:tcPr marL="4763" marR="4763" marT="4763" marB="0" anchor="ctr"/>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body"/>
                        </a:rPr>
                        <a:t>City of Kansas City, Missouri</a:t>
                      </a:r>
                    </a:p>
                  </a:txBody>
                  <a:tcPr marL="4763" marR="4763" marT="4763" marB="0" anchor="ctr"/>
                </a:tc>
                <a:extLst>
                  <a:ext uri="{0D108BD9-81ED-4DB2-BD59-A6C34878D82A}">
                    <a16:rowId xmlns:a16="http://schemas.microsoft.com/office/drawing/2014/main" val="2446870393"/>
                  </a:ext>
                </a:extLst>
              </a:tr>
              <a:tr h="287351">
                <a:tc>
                  <a:txBody>
                    <a:bodyPr/>
                    <a:lstStyle/>
                    <a:p>
                      <a:pPr algn="l" fontAlgn="b"/>
                      <a:r>
                        <a:rPr lang="en-US" sz="1600" b="1" i="0" u="none" strike="noStrike">
                          <a:solidFill>
                            <a:srgbClr val="000000"/>
                          </a:solidFill>
                          <a:effectLst/>
                          <a:latin typeface="Calibri body"/>
                        </a:rPr>
                        <a:t>City of Berkeley, California</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Knoxville, Tennessee</a:t>
                      </a:r>
                    </a:p>
                  </a:txBody>
                  <a:tcPr marL="4763" marR="4763" marT="4763" marB="0" anchor="ctr"/>
                </a:tc>
                <a:extLst>
                  <a:ext uri="{0D108BD9-81ED-4DB2-BD59-A6C34878D82A}">
                    <a16:rowId xmlns:a16="http://schemas.microsoft.com/office/drawing/2014/main" val="1642868060"/>
                  </a:ext>
                </a:extLst>
              </a:tr>
              <a:tr h="287351">
                <a:tc>
                  <a:txBody>
                    <a:bodyPr/>
                    <a:lstStyle/>
                    <a:p>
                      <a:pPr algn="just" fontAlgn="b"/>
                      <a:r>
                        <a:rPr lang="en-US" sz="1600" b="1" i="0" u="none" strike="noStrike">
                          <a:solidFill>
                            <a:srgbClr val="000000"/>
                          </a:solidFill>
                          <a:effectLst/>
                          <a:latin typeface="Calibri body"/>
                        </a:rPr>
                        <a:t>City of Boston, Massachusetts</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New Haven, Connecticut</a:t>
                      </a:r>
                    </a:p>
                  </a:txBody>
                  <a:tcPr marL="4763" marR="4763" marT="4763" marB="0" anchor="ctr"/>
                </a:tc>
                <a:extLst>
                  <a:ext uri="{0D108BD9-81ED-4DB2-BD59-A6C34878D82A}">
                    <a16:rowId xmlns:a16="http://schemas.microsoft.com/office/drawing/2014/main" val="3373678549"/>
                  </a:ext>
                </a:extLst>
              </a:tr>
              <a:tr h="287351">
                <a:tc>
                  <a:txBody>
                    <a:bodyPr/>
                    <a:lstStyle/>
                    <a:p>
                      <a:pPr algn="just" fontAlgn="b"/>
                      <a:r>
                        <a:rPr lang="en-US" sz="1600" b="1" i="0" u="none" strike="noStrike" dirty="0">
                          <a:solidFill>
                            <a:srgbClr val="000000"/>
                          </a:solidFill>
                          <a:effectLst/>
                          <a:latin typeface="Calibri body"/>
                        </a:rPr>
                        <a:t>City of Bridgeport, Connecticut</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New York, New York</a:t>
                      </a:r>
                    </a:p>
                  </a:txBody>
                  <a:tcPr marL="4763" marR="4763" marT="4763" marB="0" anchor="ctr"/>
                </a:tc>
                <a:extLst>
                  <a:ext uri="{0D108BD9-81ED-4DB2-BD59-A6C34878D82A}">
                    <a16:rowId xmlns:a16="http://schemas.microsoft.com/office/drawing/2014/main" val="2105686275"/>
                  </a:ext>
                </a:extLst>
              </a:tr>
              <a:tr h="287351">
                <a:tc>
                  <a:txBody>
                    <a:bodyPr/>
                    <a:lstStyle/>
                    <a:p>
                      <a:pPr algn="l" fontAlgn="b"/>
                      <a:r>
                        <a:rPr lang="en-US" sz="1600" b="1" i="0" u="none" strike="noStrike" dirty="0">
                          <a:solidFill>
                            <a:srgbClr val="000000"/>
                          </a:solidFill>
                          <a:effectLst/>
                          <a:latin typeface="Calibri body"/>
                        </a:rPr>
                        <a:t>City of Cincinnati, Ohio</a:t>
                      </a:r>
                    </a:p>
                  </a:txBody>
                  <a:tcPr marL="4763" marR="4763" marT="4763" marB="0" anchor="ctr"/>
                </a:tc>
                <a:tc>
                  <a:txBody>
                    <a:bodyPr/>
                    <a:lstStyle/>
                    <a:p>
                      <a:pPr algn="l" fontAlgn="b"/>
                      <a:r>
                        <a:rPr lang="en-US" sz="1600" b="1" i="0" u="none" strike="noStrike" dirty="0">
                          <a:solidFill>
                            <a:srgbClr val="000000"/>
                          </a:solidFill>
                          <a:effectLst/>
                          <a:latin typeface="Calibri body"/>
                        </a:rPr>
                        <a:t>City of Oakland, California</a:t>
                      </a:r>
                    </a:p>
                  </a:txBody>
                  <a:tcPr marL="4763" marR="4763" marT="4763" marB="0" anchor="ctr"/>
                </a:tc>
                <a:extLst>
                  <a:ext uri="{0D108BD9-81ED-4DB2-BD59-A6C34878D82A}">
                    <a16:rowId xmlns:a16="http://schemas.microsoft.com/office/drawing/2014/main" val="72027593"/>
                  </a:ext>
                </a:extLst>
              </a:tr>
              <a:tr h="287351">
                <a:tc>
                  <a:txBody>
                    <a:bodyPr/>
                    <a:lstStyle/>
                    <a:p>
                      <a:pPr algn="just" fontAlgn="b"/>
                      <a:r>
                        <a:rPr lang="en-US" sz="1600" b="1" i="0" u="none" strike="noStrike" dirty="0">
                          <a:solidFill>
                            <a:srgbClr val="000000"/>
                          </a:solidFill>
                          <a:effectLst/>
                          <a:latin typeface="Calibri body"/>
                        </a:rPr>
                        <a:t>City of Cleveland, Ohio</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Pittsburgh, Pennsylvania</a:t>
                      </a:r>
                    </a:p>
                  </a:txBody>
                  <a:tcPr marL="4763" marR="4763" marT="4763" marB="0" anchor="ctr"/>
                </a:tc>
                <a:extLst>
                  <a:ext uri="{0D108BD9-81ED-4DB2-BD59-A6C34878D82A}">
                    <a16:rowId xmlns:a16="http://schemas.microsoft.com/office/drawing/2014/main" val="1810939533"/>
                  </a:ext>
                </a:extLst>
              </a:tr>
              <a:tr h="295938">
                <a:tc>
                  <a:txBody>
                    <a:bodyPr/>
                    <a:lstStyle/>
                    <a:p>
                      <a:pPr algn="l" fontAlgn="b"/>
                      <a:r>
                        <a:rPr lang="en-US" sz="1600" b="1" i="0" u="none" strike="noStrike" dirty="0">
                          <a:solidFill>
                            <a:srgbClr val="000000"/>
                          </a:solidFill>
                          <a:effectLst/>
                          <a:latin typeface="Calibri body"/>
                        </a:rPr>
                        <a:t>City of Columbus, Ohio</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Portland, Oregon</a:t>
                      </a:r>
                    </a:p>
                  </a:txBody>
                  <a:tcPr marL="4763" marR="4763" marT="4763" marB="0" anchor="ctr"/>
                </a:tc>
                <a:extLst>
                  <a:ext uri="{0D108BD9-81ED-4DB2-BD59-A6C34878D82A}">
                    <a16:rowId xmlns:a16="http://schemas.microsoft.com/office/drawing/2014/main" val="3057804683"/>
                  </a:ext>
                </a:extLst>
              </a:tr>
              <a:tr h="300867">
                <a:tc>
                  <a:txBody>
                    <a:bodyPr/>
                    <a:lstStyle/>
                    <a:p>
                      <a:pPr algn="just" fontAlgn="b"/>
                      <a:r>
                        <a:rPr lang="en-US" sz="1600" b="1" i="0" u="none" strike="noStrike" dirty="0">
                          <a:solidFill>
                            <a:srgbClr val="000000"/>
                          </a:solidFill>
                          <a:effectLst/>
                          <a:latin typeface="Calibri body"/>
                        </a:rPr>
                        <a:t>City of Dallas, Texas</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Richmond, California</a:t>
                      </a:r>
                    </a:p>
                  </a:txBody>
                  <a:tcPr marL="4763" marR="4763" marT="4763" marB="0" anchor="ctr"/>
                </a:tc>
                <a:extLst>
                  <a:ext uri="{0D108BD9-81ED-4DB2-BD59-A6C34878D82A}">
                    <a16:rowId xmlns:a16="http://schemas.microsoft.com/office/drawing/2014/main" val="3302982332"/>
                  </a:ext>
                </a:extLst>
              </a:tr>
              <a:tr h="286505">
                <a:tc>
                  <a:txBody>
                    <a:bodyPr/>
                    <a:lstStyle/>
                    <a:p>
                      <a:pPr algn="just" fontAlgn="b"/>
                      <a:r>
                        <a:rPr lang="en-US" sz="1600" b="1" i="0" u="none" strike="noStrike" dirty="0">
                          <a:solidFill>
                            <a:srgbClr val="000000"/>
                          </a:solidFill>
                          <a:effectLst/>
                          <a:latin typeface="Calibri body"/>
                        </a:rPr>
                        <a:t>City of Davenport, Iowa</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San Jose, California</a:t>
                      </a:r>
                    </a:p>
                  </a:txBody>
                  <a:tcPr marL="4763" marR="4763" marT="4763" marB="0" anchor="ctr"/>
                </a:tc>
                <a:extLst>
                  <a:ext uri="{0D108BD9-81ED-4DB2-BD59-A6C34878D82A}">
                    <a16:rowId xmlns:a16="http://schemas.microsoft.com/office/drawing/2014/main" val="2671624687"/>
                  </a:ext>
                </a:extLst>
              </a:tr>
              <a:tr h="287351">
                <a:tc>
                  <a:txBody>
                    <a:bodyPr/>
                    <a:lstStyle/>
                    <a:p>
                      <a:pPr algn="just" fontAlgn="b"/>
                      <a:r>
                        <a:rPr lang="en-US" sz="1600" b="1" i="0" u="none" strike="noStrike" dirty="0">
                          <a:solidFill>
                            <a:srgbClr val="000000"/>
                          </a:solidFill>
                          <a:effectLst/>
                          <a:latin typeface="Calibri body"/>
                        </a:rPr>
                        <a:t>City of Durham, North Carolina</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Seattle, Washington</a:t>
                      </a:r>
                    </a:p>
                  </a:txBody>
                  <a:tcPr marL="4763" marR="4763" marT="4763" marB="0" anchor="ctr"/>
                </a:tc>
                <a:extLst>
                  <a:ext uri="{0D108BD9-81ED-4DB2-BD59-A6C34878D82A}">
                    <a16:rowId xmlns:a16="http://schemas.microsoft.com/office/drawing/2014/main" val="3289045322"/>
                  </a:ext>
                </a:extLst>
              </a:tr>
              <a:tr h="287351">
                <a:tc>
                  <a:txBody>
                    <a:bodyPr/>
                    <a:lstStyle/>
                    <a:p>
                      <a:pPr algn="just" fontAlgn="b"/>
                      <a:r>
                        <a:rPr lang="en-US" sz="1600" b="1" i="0" u="none" strike="noStrike" dirty="0">
                          <a:solidFill>
                            <a:srgbClr val="000000"/>
                          </a:solidFill>
                          <a:effectLst/>
                          <a:latin typeface="Calibri body"/>
                        </a:rPr>
                        <a:t>City of Fort Wayne, Indiana</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St. Louis, Missouri</a:t>
                      </a:r>
                    </a:p>
                  </a:txBody>
                  <a:tcPr marL="4763" marR="4763" marT="4763" marB="0" anchor="ctr"/>
                </a:tc>
                <a:extLst>
                  <a:ext uri="{0D108BD9-81ED-4DB2-BD59-A6C34878D82A}">
                    <a16:rowId xmlns:a16="http://schemas.microsoft.com/office/drawing/2014/main" val="206139968"/>
                  </a:ext>
                </a:extLst>
              </a:tr>
              <a:tr h="287351">
                <a:tc>
                  <a:txBody>
                    <a:bodyPr/>
                    <a:lstStyle/>
                    <a:p>
                      <a:pPr algn="just" fontAlgn="b"/>
                      <a:r>
                        <a:rPr lang="en-US" sz="1600" b="1" i="0" u="none" strike="noStrike" dirty="0">
                          <a:solidFill>
                            <a:srgbClr val="000000"/>
                          </a:solidFill>
                          <a:effectLst/>
                          <a:latin typeface="Calibri body"/>
                        </a:rPr>
                        <a:t>City of Fort Worth, Texas</a:t>
                      </a:r>
                    </a:p>
                  </a:txBody>
                  <a:tcPr marL="4763" marR="4763" marT="4763" marB="0" anchor="ctr"/>
                </a:tc>
                <a:tc>
                  <a:txBody>
                    <a:bodyPr/>
                    <a:lstStyle/>
                    <a:p>
                      <a:pPr algn="l" fontAlgn="b"/>
                      <a:r>
                        <a:rPr lang="en-US" sz="1600" b="1" i="0" u="none" strike="noStrike" dirty="0">
                          <a:solidFill>
                            <a:srgbClr val="000000"/>
                          </a:solidFill>
                          <a:effectLst/>
                          <a:latin typeface="Calibri body"/>
                        </a:rPr>
                        <a:t>City of St. Petersburg, Florida</a:t>
                      </a:r>
                    </a:p>
                  </a:txBody>
                  <a:tcPr marL="4763" marR="4763" marT="4763" marB="0" anchor="ctr"/>
                </a:tc>
                <a:extLst>
                  <a:ext uri="{0D108BD9-81ED-4DB2-BD59-A6C34878D82A}">
                    <a16:rowId xmlns:a16="http://schemas.microsoft.com/office/drawing/2014/main" val="3110429202"/>
                  </a:ext>
                </a:extLst>
              </a:tr>
              <a:tr h="287351">
                <a:tc>
                  <a:txBody>
                    <a:bodyPr/>
                    <a:lstStyle/>
                    <a:p>
                      <a:pPr algn="just" fontAlgn="b"/>
                      <a:r>
                        <a:rPr lang="en-US" sz="1600" b="1" i="0" u="none" strike="noStrike" dirty="0">
                          <a:solidFill>
                            <a:srgbClr val="000000"/>
                          </a:solidFill>
                          <a:effectLst/>
                          <a:latin typeface="Calibri body"/>
                        </a:rPr>
                        <a:t>City of Gresham, Oregon</a:t>
                      </a:r>
                    </a:p>
                  </a:txBody>
                  <a:tcPr marL="4763" marR="4763" marT="4763" marB="0" anchor="ctr"/>
                </a:tc>
                <a:tc>
                  <a:txBody>
                    <a:bodyPr/>
                    <a:lstStyle/>
                    <a:p>
                      <a:pPr algn="just" fontAlgn="b"/>
                      <a:r>
                        <a:rPr lang="en-US" sz="1600" b="1" i="0" u="none" strike="noStrike" dirty="0">
                          <a:solidFill>
                            <a:srgbClr val="000000"/>
                          </a:solidFill>
                          <a:effectLst/>
                          <a:latin typeface="Calibri body"/>
                        </a:rPr>
                        <a:t>City of Tampa, Florida</a:t>
                      </a:r>
                    </a:p>
                  </a:txBody>
                  <a:tcPr marL="4763" marR="4763" marT="4763" marB="0" anchor="ctr"/>
                </a:tc>
                <a:extLst>
                  <a:ext uri="{0D108BD9-81ED-4DB2-BD59-A6C34878D82A}">
                    <a16:rowId xmlns:a16="http://schemas.microsoft.com/office/drawing/2014/main" val="4225616319"/>
                  </a:ext>
                </a:extLst>
              </a:tr>
              <a:tr h="287351">
                <a:tc>
                  <a:txBody>
                    <a:bodyPr/>
                    <a:lstStyle/>
                    <a:p>
                      <a:pPr algn="just" fontAlgn="b"/>
                      <a:r>
                        <a:rPr lang="en-US" sz="1600" b="1" i="0" u="none" strike="noStrike" dirty="0">
                          <a:solidFill>
                            <a:srgbClr val="000000"/>
                          </a:solidFill>
                          <a:effectLst/>
                          <a:latin typeface="Calibri body"/>
                        </a:rPr>
                        <a:t>City of Houston, Texas</a:t>
                      </a:r>
                    </a:p>
                  </a:txBody>
                  <a:tcPr marL="4763" marR="4763" marT="4763" marB="0" anchor="ctr"/>
                </a:tc>
                <a:tc>
                  <a:txBody>
                    <a:bodyPr/>
                    <a:lstStyle/>
                    <a:p>
                      <a:pPr algn="l" fontAlgn="b"/>
                      <a:r>
                        <a:rPr lang="en-US" sz="1600" b="1" i="0" u="none" strike="noStrike" dirty="0">
                          <a:solidFill>
                            <a:srgbClr val="000000"/>
                          </a:solidFill>
                          <a:effectLst/>
                          <a:latin typeface="Calibri body"/>
                        </a:rPr>
                        <a:t>City of Vicksburg, Mississippi</a:t>
                      </a:r>
                    </a:p>
                  </a:txBody>
                  <a:tcPr marL="4763" marR="4763" marT="4763" marB="0" anchor="ctr"/>
                </a:tc>
                <a:extLst>
                  <a:ext uri="{0D108BD9-81ED-4DB2-BD59-A6C34878D82A}">
                    <a16:rowId xmlns:a16="http://schemas.microsoft.com/office/drawing/2014/main" val="3982456194"/>
                  </a:ext>
                </a:extLst>
              </a:tr>
              <a:tr h="287351">
                <a:tc>
                  <a:txBody>
                    <a:bodyPr/>
                    <a:lstStyle/>
                    <a:p>
                      <a:pPr algn="just" fontAlgn="b"/>
                      <a:r>
                        <a:rPr lang="en-US" sz="1600" b="1" i="0" u="none" strike="noStrike" dirty="0">
                          <a:solidFill>
                            <a:srgbClr val="000000"/>
                          </a:solidFill>
                          <a:effectLst/>
                          <a:latin typeface="Calibri body"/>
                        </a:rPr>
                        <a:t>City of Indianapolis, Indiana</a:t>
                      </a:r>
                    </a:p>
                  </a:txBody>
                  <a:tcPr marL="4763" marR="4763" marT="4763" marB="0" anchor="ctr"/>
                </a:tc>
                <a:tc>
                  <a:txBody>
                    <a:bodyPr/>
                    <a:lstStyle/>
                    <a:p>
                      <a:pPr algn="l" fontAlgn="b"/>
                      <a:r>
                        <a:rPr lang="en-US" sz="1600" b="1" i="0" u="none" strike="noStrike" dirty="0">
                          <a:solidFill>
                            <a:srgbClr val="000000"/>
                          </a:solidFill>
                          <a:effectLst/>
                          <a:latin typeface="Calibri body"/>
                        </a:rPr>
                        <a:t>City of West Palm Beach, Florida</a:t>
                      </a:r>
                    </a:p>
                  </a:txBody>
                  <a:tcPr marL="4763" marR="4763" marT="4763" marB="0" anchor="ctr"/>
                </a:tc>
                <a:extLst>
                  <a:ext uri="{0D108BD9-81ED-4DB2-BD59-A6C34878D82A}">
                    <a16:rowId xmlns:a16="http://schemas.microsoft.com/office/drawing/2014/main" val="1294327541"/>
                  </a:ext>
                </a:extLst>
              </a:tr>
              <a:tr h="287351">
                <a:tc>
                  <a:txBody>
                    <a:bodyPr/>
                    <a:lstStyle/>
                    <a:p>
                      <a:pPr algn="just" fontAlgn="b"/>
                      <a:r>
                        <a:rPr lang="en-US" sz="1600" b="1" i="0" u="none" strike="noStrike" dirty="0">
                          <a:solidFill>
                            <a:srgbClr val="000000"/>
                          </a:solidFill>
                          <a:effectLst/>
                          <a:latin typeface="Calibri body"/>
                        </a:rPr>
                        <a:t>City of Jacksonville, Florida</a:t>
                      </a:r>
                    </a:p>
                  </a:txBody>
                  <a:tcPr marL="4763" marR="4763" marT="4763" marB="0" anchor="ctr"/>
                </a:tc>
                <a:tc>
                  <a:txBody>
                    <a:bodyPr/>
                    <a:lstStyle/>
                    <a:p>
                      <a:pPr algn="just" fontAlgn="b"/>
                      <a:endParaRPr lang="en-US" sz="1600" b="1" i="0" u="none" strike="noStrike" dirty="0">
                        <a:solidFill>
                          <a:srgbClr val="000000"/>
                        </a:solidFill>
                        <a:effectLst/>
                        <a:latin typeface="Calibri body"/>
                      </a:endParaRPr>
                    </a:p>
                  </a:txBody>
                  <a:tcPr marL="4763" marR="4763" marT="4763" marB="0" anchor="ctr"/>
                </a:tc>
                <a:extLst>
                  <a:ext uri="{0D108BD9-81ED-4DB2-BD59-A6C34878D82A}">
                    <a16:rowId xmlns:a16="http://schemas.microsoft.com/office/drawing/2014/main" val="3248631206"/>
                  </a:ext>
                </a:extLst>
              </a:tr>
            </a:tbl>
          </a:graphicData>
        </a:graphic>
      </p:graphicFrame>
    </p:spTree>
    <p:extLst>
      <p:ext uri="{BB962C8B-B14F-4D97-AF65-F5344CB8AC3E}">
        <p14:creationId xmlns:p14="http://schemas.microsoft.com/office/powerpoint/2010/main" val="2947340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150BA3-4086-425C-A0FD-9238F3C46BF9}"/>
              </a:ext>
            </a:extLst>
          </p:cNvPr>
          <p:cNvSpPr>
            <a:spLocks noGrp="1"/>
          </p:cNvSpPr>
          <p:nvPr>
            <p:ph type="title"/>
          </p:nvPr>
        </p:nvSpPr>
        <p:spPr/>
        <p:txBody>
          <a:bodyPr/>
          <a:lstStyle/>
          <a:p>
            <a:r>
              <a:rPr lang="en-US" dirty="0"/>
              <a:t>Anecdotal Analysis</a:t>
            </a:r>
          </a:p>
        </p:txBody>
      </p:sp>
      <p:sp>
        <p:nvSpPr>
          <p:cNvPr id="4" name="Slide Number Placeholder 3">
            <a:extLst>
              <a:ext uri="{FF2B5EF4-FFF2-40B4-BE49-F238E27FC236}">
                <a16:creationId xmlns:a16="http://schemas.microsoft.com/office/drawing/2014/main" id="{E7E75E8A-C6B6-48A6-BEC7-3C8FE27A596F}"/>
              </a:ext>
            </a:extLst>
          </p:cNvPr>
          <p:cNvSpPr>
            <a:spLocks noGrp="1"/>
          </p:cNvSpPr>
          <p:nvPr>
            <p:ph type="sldNum" sz="quarter" idx="4294967295"/>
          </p:nvPr>
        </p:nvSpPr>
        <p:spPr>
          <a:xfrm>
            <a:off x="6457950" y="6356351"/>
            <a:ext cx="2057400" cy="365125"/>
          </a:xfrm>
        </p:spPr>
        <p:txBody>
          <a:bodyPr/>
          <a:lstStyle/>
          <a:p>
            <a:fld id="{CD05EF09-BD24-41FF-A107-31022A874B03}" type="slidenum">
              <a:rPr lang="en-US" smtClean="0"/>
              <a:pPr/>
              <a:t>40</a:t>
            </a:fld>
            <a:endParaRPr lang="en-US" dirty="0"/>
          </a:p>
        </p:txBody>
      </p:sp>
      <p:sp>
        <p:nvSpPr>
          <p:cNvPr id="7" name="Content Placeholder 5">
            <a:extLst>
              <a:ext uri="{FF2B5EF4-FFF2-40B4-BE49-F238E27FC236}">
                <a16:creationId xmlns:a16="http://schemas.microsoft.com/office/drawing/2014/main" id="{844271A4-A4B0-419D-A743-4BAC51920111}"/>
              </a:ext>
            </a:extLst>
          </p:cNvPr>
          <p:cNvSpPr txBox="1">
            <a:spLocks/>
          </p:cNvSpPr>
          <p:nvPr/>
        </p:nvSpPr>
        <p:spPr>
          <a:xfrm>
            <a:off x="1060450" y="1690689"/>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Interviews conducted with MWBE business owners to collect perceptions of contracting with the City  </a:t>
            </a:r>
          </a:p>
          <a:p>
            <a:r>
              <a:rPr lang="en-US" sz="2400" dirty="0"/>
              <a:t>Survey data collected from all available businesses on pre- and post-pandemic contracting experiences </a:t>
            </a:r>
          </a:p>
          <a:p>
            <a:r>
              <a:rPr lang="en-US" sz="2400" dirty="0"/>
              <a:t>Qualitative data analyzed for commonalities and patterns in the respondents’ experiences</a:t>
            </a:r>
          </a:p>
          <a:p>
            <a:r>
              <a:rPr lang="en-US" sz="2400" dirty="0"/>
              <a:t>Anecdotal evidence used to inform the race and gender-neutral recommendations</a:t>
            </a:r>
          </a:p>
          <a:p>
            <a:r>
              <a:rPr lang="en-US" sz="2400" dirty="0">
                <a:solidFill>
                  <a:srgbClr val="FF0000"/>
                </a:solidFill>
              </a:rPr>
              <a:t>Impact of Covid-19 analyzed and quantified </a:t>
            </a:r>
          </a:p>
          <a:p>
            <a:pPr lvl="1"/>
            <a:endParaRPr lang="en-US" sz="2000" dirty="0"/>
          </a:p>
        </p:txBody>
      </p:sp>
    </p:spTree>
    <p:extLst>
      <p:ext uri="{BB962C8B-B14F-4D97-AF65-F5344CB8AC3E}">
        <p14:creationId xmlns:p14="http://schemas.microsoft.com/office/powerpoint/2010/main" val="3384156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36347" y="-107753"/>
            <a:ext cx="8077200" cy="1143000"/>
          </a:xfrm>
        </p:spPr>
        <p:txBody>
          <a:bodyPr>
            <a:noAutofit/>
          </a:bodyPr>
          <a:lstStyle/>
          <a:p>
            <a:br>
              <a:rPr lang="en-US" dirty="0"/>
            </a:br>
            <a:r>
              <a:rPr lang="en-US" dirty="0"/>
              <a:t>Fee Structure </a:t>
            </a:r>
          </a:p>
        </p:txBody>
      </p:sp>
      <p:graphicFrame>
        <p:nvGraphicFramePr>
          <p:cNvPr id="3" name="Table 2">
            <a:extLst>
              <a:ext uri="{FF2B5EF4-FFF2-40B4-BE49-F238E27FC236}">
                <a16:creationId xmlns:a16="http://schemas.microsoft.com/office/drawing/2014/main" id="{2C82CABC-B85B-4DF3-B530-A661BA022C2C}"/>
              </a:ext>
            </a:extLst>
          </p:cNvPr>
          <p:cNvGraphicFramePr>
            <a:graphicFrameLocks noGrp="1"/>
          </p:cNvGraphicFramePr>
          <p:nvPr>
            <p:extLst>
              <p:ext uri="{D42A27DB-BD31-4B8C-83A1-F6EECF244321}">
                <p14:modId xmlns:p14="http://schemas.microsoft.com/office/powerpoint/2010/main" val="3134870007"/>
              </p:ext>
            </p:extLst>
          </p:nvPr>
        </p:nvGraphicFramePr>
        <p:xfrm>
          <a:off x="1644114" y="1452999"/>
          <a:ext cx="6477493" cy="4881902"/>
        </p:xfrm>
        <a:graphic>
          <a:graphicData uri="http://schemas.openxmlformats.org/drawingml/2006/table">
            <a:tbl>
              <a:tblPr firstRow="1" bandRow="1">
                <a:tableStyleId>{93296810-A885-4BE3-A3E7-6D5BEEA58F35}</a:tableStyleId>
              </a:tblPr>
              <a:tblGrid>
                <a:gridCol w="3257070">
                  <a:extLst>
                    <a:ext uri="{9D8B030D-6E8A-4147-A177-3AD203B41FA5}">
                      <a16:colId xmlns:a16="http://schemas.microsoft.com/office/drawing/2014/main" val="926752824"/>
                    </a:ext>
                  </a:extLst>
                </a:gridCol>
                <a:gridCol w="1143850">
                  <a:extLst>
                    <a:ext uri="{9D8B030D-6E8A-4147-A177-3AD203B41FA5}">
                      <a16:colId xmlns:a16="http://schemas.microsoft.com/office/drawing/2014/main" val="2521252887"/>
                    </a:ext>
                  </a:extLst>
                </a:gridCol>
                <a:gridCol w="1008789">
                  <a:extLst>
                    <a:ext uri="{9D8B030D-6E8A-4147-A177-3AD203B41FA5}">
                      <a16:colId xmlns:a16="http://schemas.microsoft.com/office/drawing/2014/main" val="2270256525"/>
                    </a:ext>
                  </a:extLst>
                </a:gridCol>
                <a:gridCol w="1067784">
                  <a:extLst>
                    <a:ext uri="{9D8B030D-6E8A-4147-A177-3AD203B41FA5}">
                      <a16:colId xmlns:a16="http://schemas.microsoft.com/office/drawing/2014/main" val="1705799819"/>
                    </a:ext>
                  </a:extLst>
                </a:gridCol>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u="none" strike="noStrike" kern="1200" cap="none" normalizeH="0" baseline="0" dirty="0">
                          <a:ln>
                            <a:noFill/>
                          </a:ln>
                          <a:solidFill>
                            <a:schemeClr val="bg1"/>
                          </a:solidFill>
                          <a:effectLst/>
                          <a:latin typeface="Calibri body"/>
                        </a:rPr>
                        <a:t>Study Components </a:t>
                      </a:r>
                      <a:endParaRPr kumimoji="0" lang="en-US" sz="1400" b="1" i="0" u="none" strike="noStrike" kern="1200" cap="none" normalizeH="0" baseline="0" dirty="0">
                        <a:ln>
                          <a:noFill/>
                        </a:ln>
                        <a:solidFill>
                          <a:schemeClr val="bg1"/>
                        </a:solidFill>
                        <a:effectLst/>
                        <a:latin typeface="Calibri body"/>
                        <a:ea typeface="+mn-ea"/>
                        <a:cs typeface="Times New Roman" pitchFamily="18" charset="0"/>
                      </a:endParaRPr>
                    </a:p>
                  </a:txBody>
                  <a:tcPr anchor="ctr" anchorCtr="1" horzOverflow="overflow">
                    <a:solidFill>
                      <a:srgbClr val="006600"/>
                    </a:solidFill>
                  </a:tcP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u="none" strike="noStrike" cap="none" normalizeH="0" baseline="0" dirty="0">
                          <a:ln>
                            <a:noFill/>
                          </a:ln>
                          <a:solidFill>
                            <a:schemeClr val="bg1"/>
                          </a:solidFill>
                          <a:effectLst/>
                          <a:latin typeface="Calibri body"/>
                        </a:rPr>
                        <a:t>Utilization Analysis </a:t>
                      </a:r>
                      <a:endParaRPr kumimoji="0" lang="en-US" sz="1400" b="1" i="0" u="none" strike="noStrike" cap="none" normalizeH="0" baseline="0" dirty="0">
                        <a:ln>
                          <a:noFill/>
                        </a:ln>
                        <a:solidFill>
                          <a:schemeClr val="bg1"/>
                        </a:solidFill>
                        <a:effectLst/>
                        <a:latin typeface="Calibri body"/>
                      </a:endParaRPr>
                    </a:p>
                  </a:txBody>
                  <a:tcPr anchor="ctr" anchorCtr="1" horzOverflow="overflow">
                    <a:solidFill>
                      <a:srgbClr val="006600"/>
                    </a:solidFill>
                  </a:tcP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u="none" strike="noStrike" cap="none" normalizeH="0" baseline="0" dirty="0">
                          <a:ln>
                            <a:noFill/>
                          </a:ln>
                          <a:solidFill>
                            <a:schemeClr val="bg1"/>
                          </a:solidFill>
                          <a:effectLst/>
                          <a:latin typeface="Calibri body"/>
                        </a:rPr>
                        <a:t>Disparity Analysis</a:t>
                      </a:r>
                      <a:endParaRPr kumimoji="0" lang="en-US" sz="1400" b="1" i="0" u="none" strike="noStrike" cap="none" normalizeH="0" baseline="0" dirty="0">
                        <a:ln>
                          <a:noFill/>
                        </a:ln>
                        <a:solidFill>
                          <a:schemeClr val="bg1"/>
                        </a:solidFill>
                        <a:effectLst/>
                        <a:latin typeface="Calibri body"/>
                      </a:endParaRPr>
                    </a:p>
                  </a:txBody>
                  <a:tcPr anchor="ctr" anchorCtr="1" horzOverflow="overflow">
                    <a:solidFill>
                      <a:srgbClr val="006600"/>
                    </a:solidFill>
                  </a:tcP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bg1"/>
                          </a:solidFill>
                          <a:effectLst/>
                          <a:latin typeface="Calibri body"/>
                        </a:rPr>
                        <a:t>Disparity Study </a:t>
                      </a:r>
                    </a:p>
                  </a:txBody>
                  <a:tcPr anchor="ctr" anchorCtr="1" horzOverflow="overflow">
                    <a:solidFill>
                      <a:srgbClr val="006600"/>
                    </a:solidFill>
                  </a:tcPr>
                </a:tc>
                <a:extLst>
                  <a:ext uri="{0D108BD9-81ED-4DB2-BD59-A6C34878D82A}">
                    <a16:rowId xmlns:a16="http://schemas.microsoft.com/office/drawing/2014/main" val="1447407203"/>
                  </a:ext>
                </a:extLst>
              </a:tr>
              <a:tr h="322591">
                <a:tc>
                  <a:txBody>
                    <a:bodyPr/>
                    <a:lstStyle/>
                    <a:p>
                      <a:pPr marL="171450" marR="0" lvl="0" indent="0" algn="ctr" defTabSz="914400" rtl="0" eaLnBrk="1" fontAlgn="ctr" latinLnBrk="0" hangingPunct="1">
                        <a:lnSpc>
                          <a:spcPct val="100000"/>
                        </a:lnSpc>
                        <a:spcBef>
                          <a:spcPct val="20000"/>
                        </a:spcBef>
                        <a:spcAft>
                          <a:spcPct val="0"/>
                        </a:spcAft>
                        <a:buClrTx/>
                        <a:buSzPct val="100000"/>
                        <a:buFontTx/>
                        <a:buNone/>
                        <a:tabLst/>
                      </a:pPr>
                      <a:r>
                        <a:rPr lang="en-US" sz="1400" b="1" kern="1200" dirty="0">
                          <a:solidFill>
                            <a:schemeClr val="dk1"/>
                          </a:solidFill>
                          <a:latin typeface="Calibri body"/>
                          <a:ea typeface="+mn-ea"/>
                          <a:cs typeface="+mn-cs"/>
                        </a:rPr>
                        <a:t>Fee</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$75,000</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$150,000</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$350,000</a:t>
                      </a:r>
                    </a:p>
                  </a:txBody>
                  <a:tcPr anchor="ctr" anchorCtr="1" horzOverflow="overflow"/>
                </a:tc>
                <a:extLst>
                  <a:ext uri="{0D108BD9-81ED-4DB2-BD59-A6C34878D82A}">
                    <a16:rowId xmlns:a16="http://schemas.microsoft.com/office/drawing/2014/main" val="3962526912"/>
                  </a:ext>
                </a:extLst>
              </a:tr>
              <a:tr h="322591">
                <a:tc>
                  <a:txBody>
                    <a:bodyPr/>
                    <a:lstStyle/>
                    <a:p>
                      <a:pPr marL="171450" marR="0" lvl="0" indent="0" algn="ctr" defTabSz="914400" rtl="0" eaLnBrk="1" fontAlgn="ctr" latinLnBrk="0" hangingPunct="1">
                        <a:lnSpc>
                          <a:spcPct val="100000"/>
                        </a:lnSpc>
                        <a:spcBef>
                          <a:spcPct val="20000"/>
                        </a:spcBef>
                        <a:spcAft>
                          <a:spcPct val="0"/>
                        </a:spcAft>
                        <a:buClrTx/>
                        <a:buSzPct val="100000"/>
                        <a:buFontTx/>
                        <a:buNone/>
                        <a:tabLst/>
                      </a:pPr>
                      <a:r>
                        <a:rPr lang="en-US" sz="1400" b="1" kern="1200" dirty="0">
                          <a:solidFill>
                            <a:schemeClr val="dk1"/>
                          </a:solidFill>
                          <a:latin typeface="Calibri body"/>
                          <a:ea typeface="+mn-ea"/>
                          <a:cs typeface="+mn-cs"/>
                        </a:rPr>
                        <a:t>Legal Analysis </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1104887387"/>
                  </a:ext>
                </a:extLst>
              </a:tr>
              <a:tr h="257131">
                <a:tc>
                  <a:txBody>
                    <a:bodyPr/>
                    <a:lstStyle/>
                    <a:p>
                      <a:pPr marL="171450" marR="0" lvl="0" indent="0" algn="ctr" defTabSz="914400" rtl="0" eaLnBrk="1" fontAlgn="ctr" latinLnBrk="0" hangingPunct="1">
                        <a:lnSpc>
                          <a:spcPct val="100000"/>
                        </a:lnSpc>
                        <a:spcBef>
                          <a:spcPct val="20000"/>
                        </a:spcBef>
                        <a:spcAft>
                          <a:spcPct val="0"/>
                        </a:spcAft>
                        <a:buClrTx/>
                        <a:buSzPct val="100000"/>
                        <a:buFontTx/>
                        <a:buNone/>
                        <a:tabLst/>
                      </a:pPr>
                      <a:r>
                        <a:rPr lang="en-US" sz="1400" b="1" kern="1200" dirty="0">
                          <a:solidFill>
                            <a:schemeClr val="dk1"/>
                          </a:solidFill>
                          <a:latin typeface="Calibri body"/>
                          <a:ea typeface="+mn-ea"/>
                          <a:cs typeface="+mn-cs"/>
                        </a:rPr>
                        <a:t>Procurement Analysis </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3160089339"/>
                  </a:ext>
                </a:extLst>
              </a:tr>
              <a:tr h="224431">
                <a:tc>
                  <a:txBody>
                    <a:bodyPr/>
                    <a:lstStyle/>
                    <a:p>
                      <a:pPr marL="171450" indent="0" algn="ctr" defTabSz="914400" rtl="0" eaLnBrk="1" fontAlgn="ctr" latinLnBrk="0" hangingPunct="1"/>
                      <a:r>
                        <a:rPr lang="en-US" sz="1400" b="1" kern="1200" dirty="0">
                          <a:solidFill>
                            <a:schemeClr val="dk1"/>
                          </a:solidFill>
                          <a:latin typeface="Calibri body"/>
                          <a:ea typeface="+mn-ea"/>
                          <a:cs typeface="+mn-cs"/>
                        </a:rPr>
                        <a:t>Prime Contractor Utilization Analysis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u="none" strike="noStrike" kern="1200" cap="none" normalizeH="0" baseline="0" dirty="0">
                          <a:ln>
                            <a:noFill/>
                          </a:ln>
                          <a:effectLst/>
                          <a:latin typeface="Calibri body"/>
                        </a:rPr>
                        <a:t>x</a:t>
                      </a: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u="none" strike="noStrike" kern="1200" cap="none" normalizeH="0" baseline="0" dirty="0">
                          <a:ln>
                            <a:noFill/>
                          </a:ln>
                          <a:effectLst/>
                          <a:latin typeface="Calibri body"/>
                        </a:rPr>
                        <a:t>x</a:t>
                      </a: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3023567316"/>
                  </a:ext>
                </a:extLst>
              </a:tr>
              <a:tr h="224431">
                <a:tc>
                  <a:txBody>
                    <a:bodyPr/>
                    <a:lstStyle/>
                    <a:p>
                      <a:pPr marL="171450" indent="0" algn="ctr" defTabSz="914400" rtl="0" eaLnBrk="1" fontAlgn="ctr" latinLnBrk="0" hangingPunct="1"/>
                      <a:r>
                        <a:rPr lang="en-US" sz="1400" b="1" kern="1200" dirty="0">
                          <a:solidFill>
                            <a:schemeClr val="dk1"/>
                          </a:solidFill>
                          <a:latin typeface="Calibri body"/>
                          <a:ea typeface="+mn-ea"/>
                          <a:cs typeface="+mn-cs"/>
                        </a:rPr>
                        <a:t>Subcontractor Utilization Analysis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3032219919"/>
                  </a:ext>
                </a:extLst>
              </a:tr>
              <a:tr h="224431">
                <a:tc>
                  <a:txBody>
                    <a:bodyPr/>
                    <a:lstStyle/>
                    <a:p>
                      <a:pPr marL="171450" indent="0" algn="ctr" rtl="0" fontAlgn="ctr"/>
                      <a:r>
                        <a:rPr lang="en-US" sz="1400" b="1" kern="1200" dirty="0">
                          <a:solidFill>
                            <a:schemeClr val="dk1"/>
                          </a:solidFill>
                          <a:latin typeface="Calibri body"/>
                          <a:ea typeface="+mn-ea"/>
                          <a:cs typeface="Arial" panose="020B0604020202020204" pitchFamily="34" charset="0"/>
                        </a:rPr>
                        <a:t>Availability Analysis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3885266092"/>
                  </a:ext>
                </a:extLst>
              </a:tr>
              <a:tr h="224431">
                <a:tc>
                  <a:txBody>
                    <a:bodyPr/>
                    <a:lstStyle/>
                    <a:p>
                      <a:pPr marL="171450" indent="0" algn="ctr" rtl="0" fontAlgn="ctr"/>
                      <a:r>
                        <a:rPr lang="en-US" sz="1400" b="1" kern="1200" dirty="0">
                          <a:solidFill>
                            <a:schemeClr val="dk1"/>
                          </a:solidFill>
                          <a:latin typeface="Calibri body"/>
                          <a:ea typeface="+mn-ea"/>
                          <a:cs typeface="Arial" panose="020B0604020202020204" pitchFamily="34" charset="0"/>
                        </a:rPr>
                        <a:t>Capacity Analysis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1903714488"/>
                  </a:ext>
                </a:extLst>
              </a:tr>
              <a:tr h="224431">
                <a:tc>
                  <a:txBody>
                    <a:bodyPr/>
                    <a:lstStyle/>
                    <a:p>
                      <a:pPr marL="171450" indent="0" algn="ctr" rtl="0" fontAlgn="ctr"/>
                      <a:r>
                        <a:rPr lang="en-US" sz="1400" b="1" kern="1200" dirty="0">
                          <a:solidFill>
                            <a:schemeClr val="dk1"/>
                          </a:solidFill>
                          <a:latin typeface="Calibri body"/>
                          <a:ea typeface="+mn-ea"/>
                          <a:cs typeface="Arial" panose="020B0604020202020204" pitchFamily="34" charset="0"/>
                        </a:rPr>
                        <a:t>Prime Contract Disparity Analysis</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888126064"/>
                  </a:ext>
                </a:extLst>
              </a:tr>
              <a:tr h="224431">
                <a:tc>
                  <a:txBody>
                    <a:bodyPr/>
                    <a:lstStyle/>
                    <a:p>
                      <a:pPr marL="17145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chemeClr val="dk1"/>
                          </a:solidFill>
                          <a:latin typeface="Calibri body"/>
                          <a:ea typeface="+mn-ea"/>
                          <a:cs typeface="Arial" panose="020B0604020202020204" pitchFamily="34" charset="0"/>
                        </a:rPr>
                        <a:t>Subcontract Disparity Analysis</a:t>
                      </a:r>
                    </a:p>
                  </a:txBody>
                  <a:tcPr marL="9525" marR="9525" marT="9526" marB="0" anchor="ctr"/>
                </a:tc>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defRPr/>
                      </a:pPr>
                      <a:endParaRPr kumimoji="0" lang="en-US" sz="1400" b="1" i="0" u="none" strike="noStrike" kern="1200" cap="none" spc="0" normalizeH="0" baseline="0" noProof="0" dirty="0">
                        <a:ln>
                          <a:noFill/>
                        </a:ln>
                        <a:solidFill>
                          <a:srgbClr val="000000"/>
                        </a:solidFill>
                        <a:effectLst/>
                        <a:uLnTx/>
                        <a:uFillTx/>
                        <a:latin typeface="Calibri body"/>
                        <a:ea typeface="+mn-ea"/>
                        <a:cs typeface="Times New Roman" pitchFamily="18" charset="0"/>
                      </a:endParaRPr>
                    </a:p>
                  </a:txBody>
                  <a:tcPr anchor="ctr" anchorCtr="1" horzOverflow="overflow"/>
                </a:tc>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defRPr/>
                      </a:pPr>
                      <a:r>
                        <a:rPr kumimoji="0" lang="en-US" sz="1400" b="1" i="0" u="none" strike="noStrike" kern="1200" cap="none" spc="0" normalizeH="0" baseline="0" noProof="0" dirty="0">
                          <a:ln>
                            <a:noFill/>
                          </a:ln>
                          <a:solidFill>
                            <a:srgbClr val="000000"/>
                          </a:solidFill>
                          <a:effectLst/>
                          <a:uLnTx/>
                          <a:uFillTx/>
                          <a:latin typeface="Calibri body"/>
                          <a:ea typeface="+mn-ea"/>
                          <a:cs typeface="Times New Roman" pitchFamily="18" charset="0"/>
                        </a:rPr>
                        <a:t>x</a:t>
                      </a:r>
                    </a:p>
                  </a:txBody>
                  <a:tcPr anchor="ctr" anchorCtr="1" horzOverflow="overflow"/>
                </a:tc>
                <a:tc>
                  <a:txBody>
                    <a:bodyPr/>
                    <a:lstStyle/>
                    <a:p>
                      <a:r>
                        <a:rPr lang="en-US" sz="1400" b="1" dirty="0">
                          <a:latin typeface="Calibri body"/>
                        </a:rPr>
                        <a:t>x</a:t>
                      </a:r>
                    </a:p>
                  </a:txBody>
                  <a:tcPr anchor="ctr" anchorCtr="1" horzOverflow="overflow"/>
                </a:tc>
                <a:extLst>
                  <a:ext uri="{0D108BD9-81ED-4DB2-BD59-A6C34878D82A}">
                    <a16:rowId xmlns:a16="http://schemas.microsoft.com/office/drawing/2014/main" val="517132260"/>
                  </a:ext>
                </a:extLst>
              </a:tr>
              <a:tr h="224431">
                <a:tc>
                  <a:txBody>
                    <a:bodyPr/>
                    <a:lstStyle/>
                    <a:p>
                      <a:pPr marL="171450" marR="0" lvl="0" indent="0" algn="ctr" defTabSz="914400" rtl="0" eaLnBrk="1" fontAlgn="ctr" latinLnBrk="0" hangingPunct="1">
                        <a:lnSpc>
                          <a:spcPct val="100000"/>
                        </a:lnSpc>
                        <a:spcBef>
                          <a:spcPts val="0"/>
                        </a:spcBef>
                        <a:spcAft>
                          <a:spcPts val="0"/>
                        </a:spcAft>
                        <a:buClrTx/>
                        <a:buSzTx/>
                        <a:buFontTx/>
                        <a:buNone/>
                        <a:tabLst/>
                        <a:defRPr/>
                      </a:pPr>
                      <a:r>
                        <a:rPr lang="en-US" sz="1400" b="1" kern="1200" noProof="0" dirty="0">
                          <a:solidFill>
                            <a:schemeClr val="dk1"/>
                          </a:solidFill>
                          <a:latin typeface="Calibri body"/>
                          <a:ea typeface="+mn-ea"/>
                          <a:cs typeface="Arial" panose="020B0604020202020204" pitchFamily="34" charset="0"/>
                        </a:rPr>
                        <a:t>Anecdotal Analysis</a:t>
                      </a:r>
                    </a:p>
                  </a:txBody>
                  <a:tcPr anchor="ctr" anchorCtr="1" horzOverflow="overflow"/>
                </a:tc>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defRPr/>
                      </a:pPr>
                      <a:endParaRPr kumimoji="0" lang="en-US" sz="1400" b="1" i="0" u="none" strike="noStrike" kern="1200" cap="none" spc="0" normalizeH="0" baseline="0" noProof="0" dirty="0">
                        <a:ln>
                          <a:noFill/>
                        </a:ln>
                        <a:solidFill>
                          <a:srgbClr val="000000"/>
                        </a:solidFill>
                        <a:effectLst/>
                        <a:uLnTx/>
                        <a:uFillTx/>
                        <a:latin typeface="Calibri body"/>
                        <a:ea typeface="+mn-ea"/>
                        <a:cs typeface="Times New Roman" pitchFamily="18" charset="0"/>
                      </a:endParaRPr>
                    </a:p>
                  </a:txBody>
                  <a:tcPr anchor="ctr" anchorCtr="1" horzOverflow="overflow"/>
                </a:tc>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defRPr/>
                      </a:pPr>
                      <a:endParaRPr kumimoji="0" lang="en-US" sz="1400" b="1" i="0" u="none" strike="noStrike" kern="1200" cap="none" spc="0" normalizeH="0" baseline="0" noProof="0" dirty="0">
                        <a:ln>
                          <a:noFill/>
                        </a:ln>
                        <a:solidFill>
                          <a:srgbClr val="000000"/>
                        </a:solidFill>
                        <a:effectLst/>
                        <a:uLnTx/>
                        <a:uFillTx/>
                        <a:latin typeface="Calibri body"/>
                        <a:ea typeface="+mn-ea"/>
                        <a:cs typeface="Times New Roman" pitchFamily="18" charset="0"/>
                      </a:endParaRPr>
                    </a:p>
                  </a:txBody>
                  <a:tcPr anchor="ctr" anchorCtr="1" horzOverflow="overflow"/>
                </a:tc>
                <a:tc>
                  <a:txBody>
                    <a:bodyPr/>
                    <a:lstStyle/>
                    <a:p>
                      <a:r>
                        <a:rPr lang="en-US" sz="1400" b="1" dirty="0">
                          <a:latin typeface="Calibri body"/>
                        </a:rPr>
                        <a:t>x</a:t>
                      </a:r>
                    </a:p>
                  </a:txBody>
                  <a:tcPr anchor="ctr" anchorCtr="1" horzOverflow="overflow"/>
                </a:tc>
                <a:extLst>
                  <a:ext uri="{0D108BD9-81ED-4DB2-BD59-A6C34878D82A}">
                    <a16:rowId xmlns:a16="http://schemas.microsoft.com/office/drawing/2014/main" val="1046013635"/>
                  </a:ext>
                </a:extLst>
              </a:tr>
              <a:tr h="224431">
                <a:tc>
                  <a:txBody>
                    <a:bodyPr/>
                    <a:lstStyle/>
                    <a:p>
                      <a:pPr marL="17145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chemeClr val="dk1"/>
                          </a:solidFill>
                          <a:latin typeface="Calibri body"/>
                          <a:ea typeface="+mn-ea"/>
                          <a:cs typeface="Arial" panose="020B0604020202020204" pitchFamily="34" charset="0"/>
                        </a:rPr>
                        <a:t>Race and Gender-Specific Recommendations </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endParaRPr kumimoji="0" lang="en-US" sz="1400" b="1" i="0" u="none" strike="noStrike" kern="1200" cap="none" normalizeH="0" baseline="0" dirty="0">
                        <a:ln>
                          <a:noFill/>
                        </a:ln>
                        <a:solidFill>
                          <a:srgbClr val="000000"/>
                        </a:solidFill>
                        <a:effectLst/>
                        <a:latin typeface="Calibri body"/>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2666695188"/>
                  </a:ext>
                </a:extLst>
              </a:tr>
              <a:tr h="224431">
                <a:tc>
                  <a:txBody>
                    <a:bodyPr/>
                    <a:lstStyle/>
                    <a:p>
                      <a:pPr marL="17145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chemeClr val="dk1"/>
                          </a:solidFill>
                          <a:latin typeface="Calibri body"/>
                          <a:ea typeface="+mn-ea"/>
                          <a:cs typeface="Arial" panose="020B0604020202020204" pitchFamily="34" charset="0"/>
                        </a:rPr>
                        <a:t>Race and Gender-Neutral Recommendations </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x</a:t>
                      </a:r>
                    </a:p>
                  </a:txBody>
                  <a:tcPr anchor="ctr" anchorCtr="1" horzOverflow="overflow"/>
                </a:tc>
                <a:extLst>
                  <a:ext uri="{0D108BD9-81ED-4DB2-BD59-A6C34878D82A}">
                    <a16:rowId xmlns:a16="http://schemas.microsoft.com/office/drawing/2014/main" val="1888134971"/>
                  </a:ext>
                </a:extLst>
              </a:tr>
            </a:tbl>
          </a:graphicData>
        </a:graphic>
      </p:graphicFrame>
    </p:spTree>
    <p:extLst>
      <p:ext uri="{BB962C8B-B14F-4D97-AF65-F5344CB8AC3E}">
        <p14:creationId xmlns:p14="http://schemas.microsoft.com/office/powerpoint/2010/main" val="3004280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5DD594B-ADCF-40F6-9B33-9BB93ABBBF15}"/>
              </a:ext>
            </a:extLst>
          </p:cNvPr>
          <p:cNvSpPr txBox="1"/>
          <p:nvPr/>
        </p:nvSpPr>
        <p:spPr>
          <a:xfrm>
            <a:off x="943618" y="2067335"/>
            <a:ext cx="5590718" cy="1092607"/>
          </a:xfrm>
          <a:prstGeom prst="rect">
            <a:avLst/>
          </a:prstGeom>
          <a:noFill/>
        </p:spPr>
        <p:txBody>
          <a:bodyPr wrap="square" rtlCol="0">
            <a:spAutoFit/>
          </a:bodyPr>
          <a:lstStyle/>
          <a:p>
            <a:r>
              <a:rPr lang="en-US" sz="6500" b="1" dirty="0">
                <a:latin typeface="Century Gothic" panose="020B0502020202020204" pitchFamily="34" charset="0"/>
                <a:ea typeface="+mj-ea"/>
                <a:cs typeface="+mj-cs"/>
              </a:rPr>
              <a:t>Questions</a:t>
            </a:r>
          </a:p>
        </p:txBody>
      </p:sp>
    </p:spTree>
    <p:extLst>
      <p:ext uri="{BB962C8B-B14F-4D97-AF65-F5344CB8AC3E}">
        <p14:creationId xmlns:p14="http://schemas.microsoft.com/office/powerpoint/2010/main" val="1694038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71DFA98-5575-42E3-99CB-504F0FCCD0CB}"/>
              </a:ext>
            </a:extLst>
          </p:cNvPr>
          <p:cNvSpPr txBox="1"/>
          <p:nvPr/>
        </p:nvSpPr>
        <p:spPr>
          <a:xfrm>
            <a:off x="2201218" y="3245848"/>
            <a:ext cx="4572000" cy="307777"/>
          </a:xfrm>
          <a:prstGeom prst="rect">
            <a:avLst/>
          </a:prstGeom>
          <a:noFill/>
        </p:spPr>
        <p:txBody>
          <a:bodyPr wrap="square">
            <a:spAutoFit/>
          </a:bodyPr>
          <a:lstStyle/>
          <a:p>
            <a:r>
              <a:rPr lang="en-US" sz="1400" b="0" i="0" dirty="0">
                <a:effectLst/>
                <a:latin typeface="Century Gothic" panose="020B0502020202020204" pitchFamily="34" charset="0"/>
              </a:rPr>
              <a:t> </a:t>
            </a:r>
            <a:endParaRPr lang="en-US" sz="1400" dirty="0">
              <a:latin typeface="Century Gothic" panose="020B0502020202020204" pitchFamily="34" charset="0"/>
            </a:endParaRPr>
          </a:p>
        </p:txBody>
      </p:sp>
      <p:sp>
        <p:nvSpPr>
          <p:cNvPr id="8" name="TextBox 7">
            <a:extLst>
              <a:ext uri="{FF2B5EF4-FFF2-40B4-BE49-F238E27FC236}">
                <a16:creationId xmlns:a16="http://schemas.microsoft.com/office/drawing/2014/main" id="{966B50B3-E396-4BB3-B843-4E4F19A3E9A3}"/>
              </a:ext>
            </a:extLst>
          </p:cNvPr>
          <p:cNvSpPr txBox="1"/>
          <p:nvPr/>
        </p:nvSpPr>
        <p:spPr>
          <a:xfrm>
            <a:off x="2201218" y="3245848"/>
            <a:ext cx="4572000" cy="307777"/>
          </a:xfrm>
          <a:prstGeom prst="rect">
            <a:avLst/>
          </a:prstGeom>
          <a:noFill/>
        </p:spPr>
        <p:txBody>
          <a:bodyPr wrap="square">
            <a:spAutoFit/>
          </a:bodyPr>
          <a:lstStyle/>
          <a:p>
            <a:r>
              <a:rPr lang="en-US" sz="1400" b="0" i="0" dirty="0">
                <a:effectLst/>
                <a:latin typeface="Century Gothic" panose="020B0502020202020204" pitchFamily="34" charset="0"/>
              </a:rPr>
              <a:t> </a:t>
            </a:r>
            <a:endParaRPr lang="en-US" sz="1400" dirty="0">
              <a:latin typeface="Century Gothic" panose="020B0502020202020204" pitchFamily="34" charset="0"/>
            </a:endParaRPr>
          </a:p>
        </p:txBody>
      </p:sp>
      <p:sp>
        <p:nvSpPr>
          <p:cNvPr id="9" name="Rectangle 7">
            <a:extLst>
              <a:ext uri="{FF2B5EF4-FFF2-40B4-BE49-F238E27FC236}">
                <a16:creationId xmlns:a16="http://schemas.microsoft.com/office/drawing/2014/main" id="{29CE5F96-F9F8-430C-9191-8BEEAB41EB23}"/>
              </a:ext>
            </a:extLst>
          </p:cNvPr>
          <p:cNvSpPr>
            <a:spLocks noChangeArrowheads="1"/>
          </p:cNvSpPr>
          <p:nvPr/>
        </p:nvSpPr>
        <p:spPr bwMode="auto">
          <a:xfrm>
            <a:off x="1950666" y="2793177"/>
            <a:ext cx="5332489" cy="813300"/>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kumimoji="1" lang="en-US" sz="6600" dirty="0">
                <a:latin typeface="Century Gothic" panose="020B0502020202020204" pitchFamily="34" charset="0"/>
              </a:rPr>
              <a:t>THANK YOU!</a:t>
            </a:r>
          </a:p>
        </p:txBody>
      </p:sp>
      <p:sp>
        <p:nvSpPr>
          <p:cNvPr id="10" name="Rectangle 7">
            <a:extLst>
              <a:ext uri="{FF2B5EF4-FFF2-40B4-BE49-F238E27FC236}">
                <a16:creationId xmlns:a16="http://schemas.microsoft.com/office/drawing/2014/main" id="{C2E79418-F228-45B0-B2D3-8D81DADAB26F}"/>
              </a:ext>
            </a:extLst>
          </p:cNvPr>
          <p:cNvSpPr>
            <a:spLocks noChangeArrowheads="1"/>
          </p:cNvSpPr>
          <p:nvPr/>
        </p:nvSpPr>
        <p:spPr bwMode="auto">
          <a:xfrm>
            <a:off x="0" y="3494997"/>
            <a:ext cx="2590800" cy="758413"/>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zh-TW" altLang="en-US" sz="6000" dirty="0">
                <a:latin typeface="Century Gothic" panose="020B0502020202020204" pitchFamily="34" charset="0"/>
              </a:rPr>
              <a:t>謝謝</a:t>
            </a:r>
            <a:r>
              <a:rPr kumimoji="1" lang="en-US" sz="6000" dirty="0">
                <a:latin typeface="Century Gothic" panose="020B0502020202020204" pitchFamily="34" charset="0"/>
              </a:rPr>
              <a:t>!</a:t>
            </a:r>
          </a:p>
        </p:txBody>
      </p:sp>
      <p:sp>
        <p:nvSpPr>
          <p:cNvPr id="11" name="Rectangle 7">
            <a:extLst>
              <a:ext uri="{FF2B5EF4-FFF2-40B4-BE49-F238E27FC236}">
                <a16:creationId xmlns:a16="http://schemas.microsoft.com/office/drawing/2014/main" id="{B0B89303-2231-4F08-A046-42BD7AEC618C}"/>
              </a:ext>
            </a:extLst>
          </p:cNvPr>
          <p:cNvSpPr>
            <a:spLocks noChangeArrowheads="1"/>
          </p:cNvSpPr>
          <p:nvPr/>
        </p:nvSpPr>
        <p:spPr bwMode="auto">
          <a:xfrm>
            <a:off x="74683" y="4620021"/>
            <a:ext cx="5410200" cy="747769"/>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es-ES" sz="6000" dirty="0">
                <a:latin typeface="Century Gothic" panose="020B0502020202020204" pitchFamily="34" charset="0"/>
              </a:rPr>
              <a:t>¡Gracias</a:t>
            </a:r>
            <a:r>
              <a:rPr kumimoji="1" lang="en-US" sz="6000" dirty="0">
                <a:latin typeface="Century Gothic" panose="020B0502020202020204" pitchFamily="34" charset="0"/>
              </a:rPr>
              <a:t>!</a:t>
            </a:r>
          </a:p>
        </p:txBody>
      </p:sp>
      <p:sp>
        <p:nvSpPr>
          <p:cNvPr id="12" name="Rectangle 7">
            <a:extLst>
              <a:ext uri="{FF2B5EF4-FFF2-40B4-BE49-F238E27FC236}">
                <a16:creationId xmlns:a16="http://schemas.microsoft.com/office/drawing/2014/main" id="{145CA419-8A55-44F2-A668-8EDC4A0425C6}"/>
              </a:ext>
            </a:extLst>
          </p:cNvPr>
          <p:cNvSpPr>
            <a:spLocks noChangeArrowheads="1"/>
          </p:cNvSpPr>
          <p:nvPr/>
        </p:nvSpPr>
        <p:spPr bwMode="auto">
          <a:xfrm>
            <a:off x="4334818" y="4724400"/>
            <a:ext cx="5410200" cy="747769"/>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en-US" sz="6000" dirty="0">
                <a:latin typeface="Century Gothic" panose="020B0502020202020204" pitchFamily="34" charset="0"/>
              </a:rPr>
              <a:t>C</a:t>
            </a:r>
            <a:r>
              <a:rPr lang="ru-RU" sz="6000" dirty="0">
                <a:latin typeface="Century Gothic" panose="020B0502020202020204" pitchFamily="34" charset="0"/>
              </a:rPr>
              <a:t>пасибо</a:t>
            </a:r>
            <a:r>
              <a:rPr kumimoji="1" lang="en-US" sz="6000" dirty="0">
                <a:latin typeface="Century Gothic" panose="020B0502020202020204" pitchFamily="34" charset="0"/>
              </a:rPr>
              <a:t>!</a:t>
            </a:r>
          </a:p>
        </p:txBody>
      </p:sp>
      <p:sp>
        <p:nvSpPr>
          <p:cNvPr id="13" name="Rectangle 12">
            <a:extLst>
              <a:ext uri="{FF2B5EF4-FFF2-40B4-BE49-F238E27FC236}">
                <a16:creationId xmlns:a16="http://schemas.microsoft.com/office/drawing/2014/main" id="{14F87848-5726-481E-A5EF-7FBF76285DEB}"/>
              </a:ext>
            </a:extLst>
          </p:cNvPr>
          <p:cNvSpPr>
            <a:spLocks noChangeArrowheads="1"/>
          </p:cNvSpPr>
          <p:nvPr/>
        </p:nvSpPr>
        <p:spPr bwMode="auto">
          <a:xfrm>
            <a:off x="4563418" y="1689759"/>
            <a:ext cx="4343400" cy="755591"/>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vi-VN" sz="6000" dirty="0">
                <a:latin typeface="+mj-lt"/>
              </a:rPr>
              <a:t>cảm ơn</a:t>
            </a:r>
            <a:r>
              <a:rPr kumimoji="1" lang="en-US" sz="6000" dirty="0">
                <a:latin typeface="Century Gothic" panose="020B0502020202020204" pitchFamily="34" charset="0"/>
              </a:rPr>
              <a:t>!</a:t>
            </a:r>
          </a:p>
        </p:txBody>
      </p:sp>
      <p:sp>
        <p:nvSpPr>
          <p:cNvPr id="14" name="Rectangle 7">
            <a:extLst>
              <a:ext uri="{FF2B5EF4-FFF2-40B4-BE49-F238E27FC236}">
                <a16:creationId xmlns:a16="http://schemas.microsoft.com/office/drawing/2014/main" id="{AFAEF11E-2178-454E-8DD3-A5806D7E5A17}"/>
              </a:ext>
            </a:extLst>
          </p:cNvPr>
          <p:cNvSpPr>
            <a:spLocks noChangeArrowheads="1"/>
          </p:cNvSpPr>
          <p:nvPr/>
        </p:nvSpPr>
        <p:spPr bwMode="auto">
          <a:xfrm>
            <a:off x="5325418" y="437305"/>
            <a:ext cx="3581400" cy="747769"/>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en-US" altLang="zh-TW" sz="6000" dirty="0">
                <a:latin typeface="Century Gothic" panose="020B0502020202020204" pitchFamily="34" charset="0"/>
              </a:rPr>
              <a:t>Merci</a:t>
            </a:r>
            <a:r>
              <a:rPr kumimoji="1" lang="en-US" sz="6000" dirty="0">
                <a:latin typeface="Century Gothic" panose="020B0502020202020204" pitchFamily="34" charset="0"/>
              </a:rPr>
              <a:t>!</a:t>
            </a:r>
          </a:p>
        </p:txBody>
      </p:sp>
      <p:sp>
        <p:nvSpPr>
          <p:cNvPr id="15" name="Rectangle 7">
            <a:extLst>
              <a:ext uri="{FF2B5EF4-FFF2-40B4-BE49-F238E27FC236}">
                <a16:creationId xmlns:a16="http://schemas.microsoft.com/office/drawing/2014/main" id="{35E49867-E818-4A65-924F-39ABFE04BDB5}"/>
              </a:ext>
            </a:extLst>
          </p:cNvPr>
          <p:cNvSpPr>
            <a:spLocks noChangeArrowheads="1"/>
          </p:cNvSpPr>
          <p:nvPr/>
        </p:nvSpPr>
        <p:spPr bwMode="auto">
          <a:xfrm>
            <a:off x="448618" y="775359"/>
            <a:ext cx="5486400" cy="747256"/>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ko-KR" altLang="en-US" sz="6000" dirty="0">
                <a:latin typeface="Century Gothic" panose="020B0502020202020204" pitchFamily="34" charset="0"/>
              </a:rPr>
              <a:t>감사합니다</a:t>
            </a:r>
            <a:r>
              <a:rPr kumimoji="1" lang="en-US" sz="6000" dirty="0">
                <a:latin typeface="Century Gothic" panose="020B0502020202020204" pitchFamily="34" charset="0"/>
              </a:rPr>
              <a:t>!</a:t>
            </a:r>
          </a:p>
        </p:txBody>
      </p:sp>
      <p:sp>
        <p:nvSpPr>
          <p:cNvPr id="16" name="Rectangle 7">
            <a:extLst>
              <a:ext uri="{FF2B5EF4-FFF2-40B4-BE49-F238E27FC236}">
                <a16:creationId xmlns:a16="http://schemas.microsoft.com/office/drawing/2014/main" id="{F665CF13-7734-4297-95F1-C4B4DBE5873E}"/>
              </a:ext>
            </a:extLst>
          </p:cNvPr>
          <p:cNvSpPr>
            <a:spLocks noChangeArrowheads="1"/>
          </p:cNvSpPr>
          <p:nvPr/>
        </p:nvSpPr>
        <p:spPr bwMode="auto">
          <a:xfrm>
            <a:off x="524818" y="1828800"/>
            <a:ext cx="4038600" cy="750655"/>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x-none" sz="6000" dirty="0">
                <a:latin typeface="Century Gothic" panose="020B0502020202020204" pitchFamily="34" charset="0"/>
              </a:rPr>
              <a:t>धन्यवाद</a:t>
            </a:r>
            <a:r>
              <a:rPr kumimoji="1" lang="en-US" sz="6000" dirty="0">
                <a:latin typeface="Century Gothic" panose="020B0502020202020204" pitchFamily="34" charset="0"/>
              </a:rPr>
              <a:t>!</a:t>
            </a:r>
          </a:p>
        </p:txBody>
      </p:sp>
      <p:sp>
        <p:nvSpPr>
          <p:cNvPr id="17" name="Rectangle 7">
            <a:extLst>
              <a:ext uri="{FF2B5EF4-FFF2-40B4-BE49-F238E27FC236}">
                <a16:creationId xmlns:a16="http://schemas.microsoft.com/office/drawing/2014/main" id="{E3437A42-9032-4817-BE17-BE2D6C088E67}"/>
              </a:ext>
            </a:extLst>
          </p:cNvPr>
          <p:cNvSpPr>
            <a:spLocks noChangeArrowheads="1"/>
          </p:cNvSpPr>
          <p:nvPr/>
        </p:nvSpPr>
        <p:spPr bwMode="auto">
          <a:xfrm>
            <a:off x="4334818" y="5810982"/>
            <a:ext cx="5410200" cy="616644"/>
          </a:xfrm>
          <a:prstGeom prst="rect">
            <a:avLst/>
          </a:prstGeom>
          <a:noFill/>
          <a:ln w="12700">
            <a:noFill/>
            <a:miter lim="800000"/>
            <a:headEnd/>
            <a:tailEnd/>
          </a:ln>
        </p:spPr>
        <p:txBody>
          <a:bodyPr wrap="square">
            <a:spAutoFit/>
          </a:bodyPr>
          <a:lstStyle/>
          <a:p>
            <a:pPr algn="ctr" eaLnBrk="0" hangingPunct="0">
              <a:lnSpc>
                <a:spcPct val="70000"/>
              </a:lnSpc>
              <a:spcBef>
                <a:spcPct val="50000"/>
              </a:spcBef>
              <a:buClr>
                <a:srgbClr val="FF0066"/>
              </a:buClr>
              <a:buFont typeface="Wingdings" pitchFamily="2" charset="2"/>
              <a:buNone/>
            </a:pPr>
            <a:r>
              <a:rPr lang="en-US" sz="4800" dirty="0">
                <a:latin typeface="Century Gothic" panose="020B0502020202020204" pitchFamily="34" charset="0"/>
              </a:rPr>
              <a:t>Obrigado!</a:t>
            </a:r>
            <a:endParaRPr kumimoji="1" lang="en-US" sz="4800" dirty="0">
              <a:latin typeface="Century Gothic" panose="020B0502020202020204" pitchFamily="34" charset="0"/>
            </a:endParaRPr>
          </a:p>
        </p:txBody>
      </p:sp>
      <p:sp>
        <p:nvSpPr>
          <p:cNvPr id="2" name="Rectangle 1">
            <a:extLst>
              <a:ext uri="{FF2B5EF4-FFF2-40B4-BE49-F238E27FC236}">
                <a16:creationId xmlns:a16="http://schemas.microsoft.com/office/drawing/2014/main" id="{2FF9087A-F698-49CA-9F52-8DF570E8C2EE}"/>
              </a:ext>
            </a:extLst>
          </p:cNvPr>
          <p:cNvSpPr>
            <a:spLocks noChangeArrowheads="1"/>
          </p:cNvSpPr>
          <p:nvPr/>
        </p:nvSpPr>
        <p:spPr bwMode="auto">
          <a:xfrm>
            <a:off x="1895031" y="5426262"/>
            <a:ext cx="33153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en-US" sz="4400" b="0" i="0" u="none" strike="noStrike" cap="none" normalizeH="0" baseline="0" dirty="0">
                <a:ln>
                  <a:noFill/>
                </a:ln>
                <a:effectLst/>
                <a:latin typeface="Century Gothic" panose="020B0502020202020204" pitchFamily="34" charset="0"/>
              </a:rPr>
              <a:t>Dziękuję Ci </a:t>
            </a:r>
          </a:p>
        </p:txBody>
      </p:sp>
      <p:sp>
        <p:nvSpPr>
          <p:cNvPr id="3" name="Rectangle 2">
            <a:extLst>
              <a:ext uri="{FF2B5EF4-FFF2-40B4-BE49-F238E27FC236}">
                <a16:creationId xmlns:a16="http://schemas.microsoft.com/office/drawing/2014/main" id="{13DABBEC-759D-4DE4-9DBF-9C5F3C5CA1FC}"/>
              </a:ext>
            </a:extLst>
          </p:cNvPr>
          <p:cNvSpPr>
            <a:spLocks noChangeArrowheads="1"/>
          </p:cNvSpPr>
          <p:nvPr/>
        </p:nvSpPr>
        <p:spPr bwMode="auto">
          <a:xfrm>
            <a:off x="3854557" y="3569583"/>
            <a:ext cx="211788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effectLst/>
                <a:latin typeface="Century Gothic" panose="020B0502020202020204" pitchFamily="34" charset="0"/>
              </a:rPr>
              <a:t>Grazie!</a:t>
            </a:r>
            <a:endParaRPr kumimoji="0" lang="pl-PL" altLang="en-US" sz="4400" b="0" i="0" u="none" strike="noStrike" cap="none" normalizeH="0" baseline="0" dirty="0">
              <a:ln>
                <a:noFill/>
              </a:ln>
              <a:effectLst/>
              <a:latin typeface="Century Gothic" panose="020B0502020202020204" pitchFamily="34" charset="0"/>
            </a:endParaRPr>
          </a:p>
        </p:txBody>
      </p:sp>
      <p:sp>
        <p:nvSpPr>
          <p:cNvPr id="4" name="Rectangle 1">
            <a:extLst>
              <a:ext uri="{FF2B5EF4-FFF2-40B4-BE49-F238E27FC236}">
                <a16:creationId xmlns:a16="http://schemas.microsoft.com/office/drawing/2014/main" id="{7DCBCC44-33F4-4930-B1CD-7F982F7EEDC0}"/>
              </a:ext>
            </a:extLst>
          </p:cNvPr>
          <p:cNvSpPr>
            <a:spLocks noChangeArrowheads="1"/>
          </p:cNvSpPr>
          <p:nvPr/>
        </p:nvSpPr>
        <p:spPr bwMode="auto">
          <a:xfrm>
            <a:off x="6844386" y="3494257"/>
            <a:ext cx="19948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4800" b="0" i="0" u="none" strike="noStrike" cap="none" normalizeH="0" baseline="0" dirty="0">
                <a:ln>
                  <a:noFill/>
                </a:ln>
                <a:effectLst/>
                <a:latin typeface="Arial Unicode MS"/>
                <a:cs typeface="Arial" panose="020B0604020202020204" pitchFamily="34" charset="0"/>
              </a:rPr>
              <a:t>متشکرم</a:t>
            </a:r>
            <a:r>
              <a:rPr kumimoji="0" lang="en-US" altLang="en-US" sz="2400" b="0" i="0" u="none" strike="noStrike" cap="none" normalizeH="0" baseline="0" dirty="0">
                <a:ln>
                  <a:noFill/>
                </a:ln>
                <a:effectLst/>
              </a:rPr>
              <a:t> </a:t>
            </a:r>
            <a:endParaRPr kumimoji="0" lang="en-US" altLang="en-US" sz="8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48399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par>
                          <p:cTn id="16" fill="hold">
                            <p:stCondLst>
                              <p:cond delay="2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3000"/>
                            </p:stCondLst>
                            <p:childTnLst>
                              <p:par>
                                <p:cTn id="21" presetID="9"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par>
                          <p:cTn id="24" fill="hold">
                            <p:stCondLst>
                              <p:cond delay="3500"/>
                            </p:stCondLst>
                            <p:childTnLst>
                              <p:par>
                                <p:cTn id="25" presetID="9"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par>
                          <p:cTn id="28" fill="hold">
                            <p:stCondLst>
                              <p:cond delay="4000"/>
                            </p:stCondLst>
                            <p:childTnLst>
                              <p:par>
                                <p:cTn id="29" presetID="9"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par>
                          <p:cTn id="32" fill="hold">
                            <p:stCondLst>
                              <p:cond delay="4500"/>
                            </p:stCondLst>
                            <p:childTnLst>
                              <p:par>
                                <p:cTn id="33" presetID="9"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childTnLst>
                          </p:cTn>
                        </p:par>
                        <p:par>
                          <p:cTn id="36" fill="hold">
                            <p:stCondLst>
                              <p:cond delay="5000"/>
                            </p:stCondLst>
                            <p:childTnLst>
                              <p:par>
                                <p:cTn id="37" presetID="9"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dissolv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36347" y="632816"/>
            <a:ext cx="8077200" cy="1143000"/>
          </a:xfrm>
        </p:spPr>
        <p:txBody>
          <a:bodyPr>
            <a:noAutofit/>
          </a:bodyPr>
          <a:lstStyle/>
          <a:p>
            <a:r>
              <a:rPr lang="en-US" dirty="0"/>
              <a:t>Mason Tillman’s </a:t>
            </a:r>
            <a:br>
              <a:rPr lang="en-US" dirty="0"/>
            </a:br>
            <a:r>
              <a:rPr lang="en-US" dirty="0"/>
              <a:t>Workforce Diversity</a:t>
            </a:r>
          </a:p>
        </p:txBody>
      </p:sp>
      <p:graphicFrame>
        <p:nvGraphicFramePr>
          <p:cNvPr id="5" name="Table 4">
            <a:extLst>
              <a:ext uri="{FF2B5EF4-FFF2-40B4-BE49-F238E27FC236}">
                <a16:creationId xmlns:a16="http://schemas.microsoft.com/office/drawing/2014/main" id="{C7FDA405-4D5C-4984-959D-C2C210A97CB3}"/>
              </a:ext>
            </a:extLst>
          </p:cNvPr>
          <p:cNvGraphicFramePr>
            <a:graphicFrameLocks noGrp="1"/>
          </p:cNvGraphicFramePr>
          <p:nvPr>
            <p:extLst>
              <p:ext uri="{D42A27DB-BD31-4B8C-83A1-F6EECF244321}">
                <p14:modId xmlns:p14="http://schemas.microsoft.com/office/powerpoint/2010/main" val="3425815402"/>
              </p:ext>
            </p:extLst>
          </p:nvPr>
        </p:nvGraphicFramePr>
        <p:xfrm>
          <a:off x="1371600" y="2209731"/>
          <a:ext cx="6400800" cy="2225040"/>
        </p:xfrm>
        <a:graphic>
          <a:graphicData uri="http://schemas.openxmlformats.org/drawingml/2006/table">
            <a:tbl>
              <a:tblPr firstRow="1" bandRow="1">
                <a:tableStyleId>{93296810-A885-4BE3-A3E7-6D5BEEA58F35}</a:tableStyleId>
              </a:tblPr>
              <a:tblGrid>
                <a:gridCol w="2609851">
                  <a:extLst>
                    <a:ext uri="{9D8B030D-6E8A-4147-A177-3AD203B41FA5}">
                      <a16:colId xmlns:a16="http://schemas.microsoft.com/office/drawing/2014/main" val="926752824"/>
                    </a:ext>
                  </a:extLst>
                </a:gridCol>
                <a:gridCol w="1981200">
                  <a:extLst>
                    <a:ext uri="{9D8B030D-6E8A-4147-A177-3AD203B41FA5}">
                      <a16:colId xmlns:a16="http://schemas.microsoft.com/office/drawing/2014/main" val="2521252887"/>
                    </a:ext>
                  </a:extLst>
                </a:gridCol>
                <a:gridCol w="1809749">
                  <a:extLst>
                    <a:ext uri="{9D8B030D-6E8A-4147-A177-3AD203B41FA5}">
                      <a16:colId xmlns:a16="http://schemas.microsoft.com/office/drawing/2014/main" val="1705799819"/>
                    </a:ext>
                  </a:extLst>
                </a:gridCol>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kern="1200" cap="none" normalizeH="0" baseline="0" dirty="0">
                          <a:ln>
                            <a:noFill/>
                          </a:ln>
                          <a:effectLst/>
                        </a:rPr>
                        <a:t>Ethnicity</a:t>
                      </a:r>
                      <a:endParaRPr kumimoji="0" lang="en-US" sz="1800" b="1" i="0" u="none" strike="noStrike" kern="1200" cap="none" normalizeH="0" baseline="0" dirty="0">
                        <a:ln>
                          <a:noFill/>
                        </a:ln>
                        <a:solidFill>
                          <a:srgbClr val="020612"/>
                        </a:solidFill>
                        <a:effectLst/>
                        <a:latin typeface="Arial Black" pitchFamily="34" charset="0"/>
                        <a:ea typeface="+mn-ea"/>
                        <a:cs typeface="Times New Roman" pitchFamily="18" charset="0"/>
                      </a:endParaRPr>
                    </a:p>
                  </a:txBody>
                  <a:tcPr anchor="ctr" anchorCtr="1" horzOverflow="overflow">
                    <a:solidFill>
                      <a:srgbClr val="006600"/>
                    </a:solidFill>
                  </a:tcP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cap="none" normalizeH="0" baseline="0" dirty="0">
                          <a:ln>
                            <a:noFill/>
                          </a:ln>
                          <a:effectLst/>
                        </a:rPr>
                        <a:t>Percent Male</a:t>
                      </a:r>
                      <a:endParaRPr kumimoji="0" lang="en-US" sz="1800" b="1" i="0" u="none" strike="noStrike" cap="none" normalizeH="0" baseline="0" dirty="0">
                        <a:ln>
                          <a:noFill/>
                        </a:ln>
                        <a:solidFill>
                          <a:srgbClr val="000000"/>
                        </a:solidFill>
                        <a:effectLst/>
                        <a:latin typeface="Arial Black" pitchFamily="34" charset="0"/>
                      </a:endParaRPr>
                    </a:p>
                  </a:txBody>
                  <a:tcPr anchor="ctr" anchorCtr="1" horzOverflow="overflow">
                    <a:solidFill>
                      <a:srgbClr val="006600"/>
                    </a:solidFill>
                  </a:tcP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cap="none" normalizeH="0" baseline="0" dirty="0">
                          <a:ln>
                            <a:noFill/>
                          </a:ln>
                          <a:effectLst/>
                        </a:rPr>
                        <a:t>Percent Female</a:t>
                      </a:r>
                      <a:endParaRPr kumimoji="0" lang="en-US" sz="1800" b="1" i="0" u="none" strike="noStrike" cap="none" normalizeH="0" baseline="0" dirty="0">
                        <a:ln>
                          <a:noFill/>
                        </a:ln>
                        <a:solidFill>
                          <a:srgbClr val="000000"/>
                        </a:solidFill>
                        <a:effectLst/>
                        <a:latin typeface="Arial Black" pitchFamily="34" charset="0"/>
                      </a:endParaRPr>
                    </a:p>
                  </a:txBody>
                  <a:tcPr anchor="ctr" anchorCtr="1" horzOverflow="overflow">
                    <a:solidFill>
                      <a:srgbClr val="006600"/>
                    </a:solidFill>
                  </a:tcPr>
                </a:tc>
                <a:extLst>
                  <a:ext uri="{0D108BD9-81ED-4DB2-BD59-A6C34878D82A}">
                    <a16:rowId xmlns:a16="http://schemas.microsoft.com/office/drawing/2014/main" val="1447407203"/>
                  </a:ext>
                </a:extLst>
              </a:tr>
              <a:tr h="322591">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African American</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15%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25%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extLst>
                  <a:ext uri="{0D108BD9-81ED-4DB2-BD59-A6C34878D82A}">
                    <a16:rowId xmlns:a16="http://schemas.microsoft.com/office/drawing/2014/main" val="3962526912"/>
                  </a:ext>
                </a:extLst>
              </a:tr>
              <a:tr h="322591">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Asian American</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15%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15%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extLst>
                  <a:ext uri="{0D108BD9-81ED-4DB2-BD59-A6C34878D82A}">
                    <a16:rowId xmlns:a16="http://schemas.microsoft.com/office/drawing/2014/main" val="1104887387"/>
                  </a:ext>
                </a:extLst>
              </a:tr>
              <a:tr h="257131">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Hispanic American</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extLst>
                  <a:ext uri="{0D108BD9-81ED-4DB2-BD59-A6C34878D82A}">
                    <a16:rowId xmlns:a16="http://schemas.microsoft.com/office/drawing/2014/main" val="3160089339"/>
                  </a:ext>
                </a:extLst>
              </a:tr>
              <a:tr h="224431">
                <a:tc>
                  <a:txBody>
                    <a:bodyPr/>
                    <a:lstStyle/>
                    <a:p>
                      <a:pPr marL="0" marR="0" lvl="0" indent="0" algn="l"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Caucasian</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800" b="1" u="none" strike="noStrike" kern="1200" cap="none" normalizeH="0" baseline="0" dirty="0">
                          <a:ln>
                            <a:noFill/>
                          </a:ln>
                          <a:effectLst/>
                        </a:rPr>
                        <a:t>15%</a:t>
                      </a:r>
                      <a:endParaRPr kumimoji="0" lang="en-US" sz="1800" b="1" i="0" u="none" strike="noStrike" kern="1200" cap="none" normalizeH="0" baseline="0" dirty="0">
                        <a:ln>
                          <a:noFill/>
                        </a:ln>
                        <a:solidFill>
                          <a:srgbClr val="000000"/>
                        </a:solidFill>
                        <a:effectLst/>
                        <a:latin typeface="Arial Black" pitchFamily="34" charset="0"/>
                        <a:ea typeface="+mn-ea"/>
                        <a:cs typeface="Times New Roman" pitchFamily="18" charset="0"/>
                      </a:endParaRPr>
                    </a:p>
                  </a:txBody>
                  <a:tcPr anchor="ctr" anchorCtr="1" horzOverflow="overflow"/>
                </a:tc>
                <a:extLst>
                  <a:ext uri="{0D108BD9-81ED-4DB2-BD59-A6C34878D82A}">
                    <a16:rowId xmlns:a16="http://schemas.microsoft.com/office/drawing/2014/main" val="3023567316"/>
                  </a:ext>
                </a:extLst>
              </a:tr>
            </a:tbl>
          </a:graphicData>
        </a:graphic>
      </p:graphicFrame>
    </p:spTree>
    <p:extLst>
      <p:ext uri="{BB962C8B-B14F-4D97-AF65-F5344CB8AC3E}">
        <p14:creationId xmlns:p14="http://schemas.microsoft.com/office/powerpoint/2010/main" val="2120325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3" y="2286000"/>
            <a:ext cx="7620000" cy="1143000"/>
          </a:xfrm>
        </p:spPr>
        <p:txBody>
          <a:bodyPr>
            <a:noAutofit/>
          </a:bodyPr>
          <a:lstStyle/>
          <a:p>
            <a:r>
              <a:rPr lang="en-US" sz="5400" dirty="0"/>
              <a:t>City of Jacksonville Disparity Study Findings 2005-2010</a:t>
            </a:r>
          </a:p>
        </p:txBody>
      </p:sp>
    </p:spTree>
    <p:extLst>
      <p:ext uri="{BB962C8B-B14F-4D97-AF65-F5344CB8AC3E}">
        <p14:creationId xmlns:p14="http://schemas.microsoft.com/office/powerpoint/2010/main" val="110631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829064"/>
            <a:ext cx="7886700" cy="1325563"/>
          </a:xfrm>
        </p:spPr>
        <p:txBody>
          <a:bodyPr/>
          <a:lstStyle/>
          <a:p>
            <a:r>
              <a:rPr lang="en-US" dirty="0"/>
              <a:t>Prime Contracts</a:t>
            </a:r>
            <a:br>
              <a:rPr lang="en-US" dirty="0"/>
            </a:br>
            <a:r>
              <a:rPr lang="en-US" dirty="0"/>
              <a:t>Analyzed</a:t>
            </a:r>
          </a:p>
        </p:txBody>
      </p:sp>
      <p:graphicFrame>
        <p:nvGraphicFramePr>
          <p:cNvPr id="8" name="Table 7">
            <a:extLst>
              <a:ext uri="{FF2B5EF4-FFF2-40B4-BE49-F238E27FC236}">
                <a16:creationId xmlns:a16="http://schemas.microsoft.com/office/drawing/2014/main" id="{CF7C19A5-3649-402A-8B2A-220A5FEECD78}"/>
              </a:ext>
            </a:extLst>
          </p:cNvPr>
          <p:cNvGraphicFramePr>
            <a:graphicFrameLocks noGrp="1"/>
          </p:cNvGraphicFramePr>
          <p:nvPr>
            <p:extLst>
              <p:ext uri="{D42A27DB-BD31-4B8C-83A1-F6EECF244321}">
                <p14:modId xmlns:p14="http://schemas.microsoft.com/office/powerpoint/2010/main" val="2633704840"/>
              </p:ext>
            </p:extLst>
          </p:nvPr>
        </p:nvGraphicFramePr>
        <p:xfrm>
          <a:off x="1554480" y="2508323"/>
          <a:ext cx="5982459" cy="2210936"/>
        </p:xfrm>
        <a:graphic>
          <a:graphicData uri="http://schemas.openxmlformats.org/drawingml/2006/table">
            <a:tbl>
              <a:tblPr firstRow="1" bandRow="1">
                <a:tableStyleId>{93296810-A885-4BE3-A3E7-6D5BEEA58F35}</a:tableStyleId>
              </a:tblPr>
              <a:tblGrid>
                <a:gridCol w="2709043">
                  <a:extLst>
                    <a:ext uri="{9D8B030D-6E8A-4147-A177-3AD203B41FA5}">
                      <a16:colId xmlns:a16="http://schemas.microsoft.com/office/drawing/2014/main" val="926752824"/>
                    </a:ext>
                  </a:extLst>
                </a:gridCol>
                <a:gridCol w="1506440">
                  <a:extLst>
                    <a:ext uri="{9D8B030D-6E8A-4147-A177-3AD203B41FA5}">
                      <a16:colId xmlns:a16="http://schemas.microsoft.com/office/drawing/2014/main" val="2521252887"/>
                    </a:ext>
                  </a:extLst>
                </a:gridCol>
                <a:gridCol w="1766976">
                  <a:extLst>
                    <a:ext uri="{9D8B030D-6E8A-4147-A177-3AD203B41FA5}">
                      <a16:colId xmlns:a16="http://schemas.microsoft.com/office/drawing/2014/main" val="2270256525"/>
                    </a:ext>
                  </a:extLst>
                </a:gridCol>
              </a:tblGrid>
              <a:tr h="762000">
                <a:tc>
                  <a:txBody>
                    <a:bodyPr/>
                    <a:lstStyle/>
                    <a:p>
                      <a:pPr marL="137160" marR="0" algn="ctr">
                        <a:spcBef>
                          <a:spcPts val="0"/>
                        </a:spcBef>
                        <a:spcAft>
                          <a:spcPts val="0"/>
                        </a:spcAft>
                      </a:pPr>
                      <a:r>
                        <a:rPr lang="en-US" sz="1400" b="1" dirty="0">
                          <a:solidFill>
                            <a:srgbClr val="FFFFFF"/>
                          </a:solidFill>
                          <a:effectLst/>
                          <a:latin typeface="Calibri body"/>
                          <a:ea typeface="Calibri" panose="020F0502020204030204" pitchFamily="34" charset="0"/>
                        </a:rPr>
                        <a:t>Industry</a:t>
                      </a:r>
                      <a:endParaRPr lang="en-US" sz="1400" b="1" dirty="0">
                        <a:effectLst/>
                        <a:latin typeface="Calibri body"/>
                        <a:ea typeface="Calibri" panose="020F0502020204030204" pitchFamily="34" charset="0"/>
                      </a:endParaRPr>
                    </a:p>
                  </a:txBody>
                  <a:tcPr marL="68580" marR="68580" marT="0" marB="0" anchor="ctr">
                    <a:solidFill>
                      <a:srgbClr val="006600"/>
                    </a:solidFill>
                  </a:tcPr>
                </a:tc>
                <a:tc>
                  <a:txBody>
                    <a:bodyPr/>
                    <a:lstStyle/>
                    <a:p>
                      <a:pPr marL="137160" marR="0" algn="ctr">
                        <a:spcBef>
                          <a:spcPts val="0"/>
                        </a:spcBef>
                        <a:spcAft>
                          <a:spcPts val="0"/>
                        </a:spcAft>
                      </a:pPr>
                      <a:r>
                        <a:rPr lang="en-US" sz="1400" b="1">
                          <a:solidFill>
                            <a:srgbClr val="FFFFFF"/>
                          </a:solidFill>
                          <a:effectLst/>
                          <a:latin typeface="Calibri body"/>
                          <a:ea typeface="Calibri" panose="020F0502020204030204" pitchFamily="34" charset="0"/>
                        </a:rPr>
                        <a:t>Total Number</a:t>
                      </a:r>
                      <a:endParaRPr lang="en-US" sz="1400" b="1">
                        <a:effectLst/>
                        <a:latin typeface="Calibri body"/>
                        <a:ea typeface="Calibri" panose="020F0502020204030204" pitchFamily="34" charset="0"/>
                      </a:endParaRPr>
                    </a:p>
                    <a:p>
                      <a:pPr marL="137160" marR="0" algn="ctr">
                        <a:spcBef>
                          <a:spcPts val="0"/>
                        </a:spcBef>
                        <a:spcAft>
                          <a:spcPts val="0"/>
                        </a:spcAft>
                      </a:pPr>
                      <a:r>
                        <a:rPr lang="en-US" sz="1400" b="1">
                          <a:solidFill>
                            <a:srgbClr val="FFFFFF"/>
                          </a:solidFill>
                          <a:effectLst/>
                          <a:latin typeface="Calibri body"/>
                          <a:ea typeface="Calibri" panose="020F0502020204030204" pitchFamily="34" charset="0"/>
                        </a:rPr>
                        <a:t>of Contracts</a:t>
                      </a:r>
                      <a:endParaRPr lang="en-US" sz="1400" b="1">
                        <a:effectLst/>
                        <a:latin typeface="Calibri body"/>
                        <a:ea typeface="Calibri" panose="020F0502020204030204" pitchFamily="34" charset="0"/>
                      </a:endParaRPr>
                    </a:p>
                  </a:txBody>
                  <a:tcPr marL="68580" marR="68580" marT="0" marB="0" anchor="ctr">
                    <a:solidFill>
                      <a:srgbClr val="006600"/>
                    </a:solidFill>
                  </a:tcPr>
                </a:tc>
                <a:tc>
                  <a:txBody>
                    <a:bodyPr/>
                    <a:lstStyle/>
                    <a:p>
                      <a:pPr marL="0" marR="0" algn="ctr">
                        <a:spcBef>
                          <a:spcPts val="0"/>
                        </a:spcBef>
                        <a:spcAft>
                          <a:spcPts val="0"/>
                        </a:spcAft>
                      </a:pPr>
                      <a:r>
                        <a:rPr lang="en-US" sz="1400" b="1" dirty="0">
                          <a:solidFill>
                            <a:srgbClr val="FFFFFF"/>
                          </a:solidFill>
                          <a:effectLst/>
                          <a:latin typeface="Calibri body"/>
                          <a:ea typeface="Calibri" panose="020F0502020204030204" pitchFamily="34" charset="0"/>
                        </a:rPr>
                        <a:t>Total Dollars Expended</a:t>
                      </a:r>
                      <a:endParaRPr lang="en-US" sz="1400" b="1" dirty="0">
                        <a:effectLst/>
                        <a:latin typeface="Calibri body"/>
                        <a:ea typeface="Calibri" panose="020F0502020204030204" pitchFamily="34" charset="0"/>
                      </a:endParaRPr>
                    </a:p>
                  </a:txBody>
                  <a:tcPr marL="68580" marR="68580" marT="0" marB="0" anchor="ctr">
                    <a:solidFill>
                      <a:srgbClr val="006600"/>
                    </a:solidFill>
                  </a:tcPr>
                </a:tc>
                <a:extLst>
                  <a:ext uri="{0D108BD9-81ED-4DB2-BD59-A6C34878D82A}">
                    <a16:rowId xmlns:a16="http://schemas.microsoft.com/office/drawing/2014/main" val="1447407203"/>
                  </a:ext>
                </a:extLst>
              </a:tr>
              <a:tr h="322591">
                <a:tc>
                  <a:txBody>
                    <a:bodyPr/>
                    <a:lstStyle/>
                    <a:p>
                      <a:pPr marL="171450" indent="0" algn="l" rtl="0" fontAlgn="ctr"/>
                      <a:r>
                        <a:rPr lang="en-US" sz="1400" b="1" kern="1200" dirty="0">
                          <a:solidFill>
                            <a:schemeClr val="dk1"/>
                          </a:solidFill>
                          <a:latin typeface="Calibri body"/>
                          <a:ea typeface="+mn-ea"/>
                          <a:cs typeface="Arial" panose="020B0604020202020204" pitchFamily="34" charset="0"/>
                        </a:rPr>
                        <a:t>Construction</a:t>
                      </a:r>
                    </a:p>
                  </a:txBody>
                  <a:tcPr marL="9525" marR="9525" marT="9526" marB="0" anchor="ctr"/>
                </a:tc>
                <a:tc>
                  <a:txBody>
                    <a:bodyPr/>
                    <a:lstStyle/>
                    <a:p>
                      <a:pPr algn="ctr" fontAlgn="ctr"/>
                      <a:r>
                        <a:rPr lang="en-US" sz="1400" b="0" i="0" u="none" strike="noStrike" dirty="0">
                          <a:solidFill>
                            <a:srgbClr val="000000"/>
                          </a:solidFill>
                          <a:effectLst/>
                          <a:latin typeface="Calibri body"/>
                        </a:rPr>
                        <a:t>350</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$583,653,072 </a:t>
                      </a:r>
                    </a:p>
                  </a:txBody>
                  <a:tcPr marL="4763" marR="4763" marT="4763" marB="0" anchor="ctr"/>
                </a:tc>
                <a:extLst>
                  <a:ext uri="{0D108BD9-81ED-4DB2-BD59-A6C34878D82A}">
                    <a16:rowId xmlns:a16="http://schemas.microsoft.com/office/drawing/2014/main" val="3962526912"/>
                  </a:ext>
                </a:extLst>
              </a:tr>
              <a:tr h="192702">
                <a:tc>
                  <a:txBody>
                    <a:bodyPr/>
                    <a:lstStyle/>
                    <a:p>
                      <a:pPr marL="171450" indent="0" algn="l" rtl="0" fontAlgn="ctr"/>
                      <a:r>
                        <a:rPr lang="en-US" sz="1400" b="1" kern="1200" dirty="0">
                          <a:solidFill>
                            <a:schemeClr val="dk1"/>
                          </a:solidFill>
                          <a:highlight>
                            <a:srgbClr val="FFFF00"/>
                          </a:highlight>
                          <a:latin typeface="Calibri body"/>
                          <a:ea typeface="+mn-ea"/>
                          <a:cs typeface="Arial" panose="020B0604020202020204" pitchFamily="34" charset="0"/>
                        </a:rPr>
                        <a:t>Architecture and Engineering</a:t>
                      </a:r>
                    </a:p>
                  </a:txBody>
                  <a:tcPr marL="9525" marR="9525" marT="9526" marB="0" anchor="ctr"/>
                </a:tc>
                <a:tc>
                  <a:txBody>
                    <a:bodyPr/>
                    <a:lstStyle/>
                    <a:p>
                      <a:pPr algn="ctr" fontAlgn="ctr"/>
                      <a:r>
                        <a:rPr lang="en-US" sz="1400" b="0" i="0" u="none" strike="noStrike" dirty="0">
                          <a:solidFill>
                            <a:srgbClr val="000000"/>
                          </a:solidFill>
                          <a:effectLst/>
                          <a:latin typeface="Calibri body"/>
                        </a:rPr>
                        <a:t>67</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$128,615,128</a:t>
                      </a:r>
                    </a:p>
                  </a:txBody>
                  <a:tcPr marL="4763" marR="4763" marT="4763" marB="0" anchor="ctr"/>
                </a:tc>
                <a:extLst>
                  <a:ext uri="{0D108BD9-81ED-4DB2-BD59-A6C34878D82A}">
                    <a16:rowId xmlns:a16="http://schemas.microsoft.com/office/drawing/2014/main" val="1104887387"/>
                  </a:ext>
                </a:extLst>
              </a:tr>
              <a:tr h="306871">
                <a:tc>
                  <a:txBody>
                    <a:bodyPr/>
                    <a:lstStyle/>
                    <a:p>
                      <a:pPr marL="171450" indent="0" algn="l" rtl="0" fontAlgn="ctr"/>
                      <a:r>
                        <a:rPr lang="en-US" sz="1400" b="1" kern="1200" dirty="0">
                          <a:solidFill>
                            <a:schemeClr val="dk1"/>
                          </a:solidFill>
                          <a:highlight>
                            <a:srgbClr val="FFFF00"/>
                          </a:highlight>
                          <a:latin typeface="Calibri body"/>
                          <a:ea typeface="+mn-ea"/>
                          <a:cs typeface="Arial" panose="020B0604020202020204" pitchFamily="34" charset="0"/>
                        </a:rPr>
                        <a:t>Professional Services</a:t>
                      </a:r>
                    </a:p>
                  </a:txBody>
                  <a:tcPr marL="9525" marR="9525" marT="9526" marB="0" anchor="ctr"/>
                </a:tc>
                <a:tc>
                  <a:txBody>
                    <a:bodyPr/>
                    <a:lstStyle/>
                    <a:p>
                      <a:pPr algn="ctr" fontAlgn="ctr"/>
                      <a:r>
                        <a:rPr lang="en-US" sz="1400" b="0" i="0" u="none" strike="noStrike" dirty="0">
                          <a:solidFill>
                            <a:srgbClr val="000000"/>
                          </a:solidFill>
                          <a:effectLst/>
                          <a:latin typeface="Calibri body"/>
                        </a:rPr>
                        <a:t>17</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$14,539,857 </a:t>
                      </a:r>
                    </a:p>
                  </a:txBody>
                  <a:tcPr marL="4763" marR="4763" marT="4763" marB="0" anchor="ctr"/>
                </a:tc>
                <a:extLst>
                  <a:ext uri="{0D108BD9-81ED-4DB2-BD59-A6C34878D82A}">
                    <a16:rowId xmlns:a16="http://schemas.microsoft.com/office/drawing/2014/main" val="3160089339"/>
                  </a:ext>
                </a:extLst>
              </a:tr>
              <a:tr h="291788">
                <a:tc>
                  <a:txBody>
                    <a:bodyPr/>
                    <a:lstStyle/>
                    <a:p>
                      <a:pPr marL="171450" indent="0" algn="l" rtl="0" fontAlgn="ctr"/>
                      <a:r>
                        <a:rPr lang="en-US" sz="1400" b="1" kern="1200" dirty="0">
                          <a:solidFill>
                            <a:schemeClr val="dk1"/>
                          </a:solidFill>
                          <a:latin typeface="Calibri body"/>
                          <a:ea typeface="+mn-ea"/>
                          <a:cs typeface="Arial" panose="020B0604020202020204" pitchFamily="34" charset="0"/>
                        </a:rPr>
                        <a:t>Goods and Other Services</a:t>
                      </a:r>
                    </a:p>
                  </a:txBody>
                  <a:tcPr marL="9525" marR="9525" marT="9526" marB="0" anchor="ctr"/>
                </a:tc>
                <a:tc>
                  <a:txBody>
                    <a:bodyPr/>
                    <a:lstStyle/>
                    <a:p>
                      <a:pPr algn="ctr" fontAlgn="ctr"/>
                      <a:r>
                        <a:rPr lang="en-US" sz="1400" b="0" i="0" u="none" strike="noStrike" dirty="0">
                          <a:solidFill>
                            <a:srgbClr val="000000"/>
                          </a:solidFill>
                          <a:effectLst/>
                          <a:latin typeface="Calibri body"/>
                        </a:rPr>
                        <a:t>533</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$293,284,242 </a:t>
                      </a:r>
                    </a:p>
                  </a:txBody>
                  <a:tcPr marL="4763" marR="4763" marT="4763" marB="0" anchor="ctr"/>
                </a:tc>
                <a:extLst>
                  <a:ext uri="{0D108BD9-81ED-4DB2-BD59-A6C34878D82A}">
                    <a16:rowId xmlns:a16="http://schemas.microsoft.com/office/drawing/2014/main" val="3023567316"/>
                  </a:ext>
                </a:extLst>
              </a:tr>
              <a:tr h="224431">
                <a:tc>
                  <a:txBody>
                    <a:bodyPr/>
                    <a:lstStyle/>
                    <a:p>
                      <a:pPr marL="171450" indent="0" algn="r" rtl="0" fontAlgn="ctr"/>
                      <a:r>
                        <a:rPr lang="en-US" sz="1400" b="1" kern="1200" dirty="0">
                          <a:solidFill>
                            <a:schemeClr val="dk1"/>
                          </a:solidFill>
                          <a:latin typeface="Calibri body"/>
                          <a:ea typeface="+mn-ea"/>
                          <a:cs typeface="Arial" panose="020B0604020202020204" pitchFamily="34" charset="0"/>
                        </a:rPr>
                        <a:t>Total</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967</a:t>
                      </a:r>
                    </a:p>
                  </a:txBody>
                  <a:tcPr anchor="ctr" anchorCtr="1" horzOverflow="overflow"/>
                </a:tc>
                <a:tc>
                  <a:txBody>
                    <a:bodyPr/>
                    <a:lstStyle/>
                    <a:p>
                      <a:pPr marL="0" algn="ctr" defTabSz="914400" rtl="0" eaLnBrk="1" fontAlgn="ctr" latinLnBrk="0" hangingPunct="1"/>
                      <a:r>
                        <a:rPr lang="en-US" sz="1400" b="1" i="0" u="none" strike="noStrike" kern="1200" dirty="0">
                          <a:solidFill>
                            <a:srgbClr val="000000"/>
                          </a:solidFill>
                          <a:effectLst/>
                          <a:latin typeface="Calibri body"/>
                          <a:ea typeface="+mn-ea"/>
                          <a:cs typeface="+mn-cs"/>
                        </a:rPr>
                        <a:t>$1,020,092,299 </a:t>
                      </a:r>
                    </a:p>
                  </a:txBody>
                  <a:tcPr marL="4763" marR="4763" marT="4763" marB="0" anchor="ctr"/>
                </a:tc>
                <a:extLst>
                  <a:ext uri="{0D108BD9-81ED-4DB2-BD59-A6C34878D82A}">
                    <a16:rowId xmlns:a16="http://schemas.microsoft.com/office/drawing/2014/main" val="1903714488"/>
                  </a:ext>
                </a:extLst>
              </a:tr>
            </a:tbl>
          </a:graphicData>
        </a:graphic>
      </p:graphicFrame>
    </p:spTree>
    <p:extLst>
      <p:ext uri="{BB962C8B-B14F-4D97-AF65-F5344CB8AC3E}">
        <p14:creationId xmlns:p14="http://schemas.microsoft.com/office/powerpoint/2010/main" val="290213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829064"/>
            <a:ext cx="7886700" cy="1325563"/>
          </a:xfrm>
        </p:spPr>
        <p:txBody>
          <a:bodyPr/>
          <a:lstStyle/>
          <a:p>
            <a:r>
              <a:rPr lang="en-US" dirty="0"/>
              <a:t>Subcontracts </a:t>
            </a:r>
            <a:br>
              <a:rPr lang="en-US" dirty="0"/>
            </a:br>
            <a:r>
              <a:rPr lang="en-US" dirty="0"/>
              <a:t>Analyzed</a:t>
            </a:r>
          </a:p>
        </p:txBody>
      </p:sp>
      <p:graphicFrame>
        <p:nvGraphicFramePr>
          <p:cNvPr id="8" name="Table 7">
            <a:extLst>
              <a:ext uri="{FF2B5EF4-FFF2-40B4-BE49-F238E27FC236}">
                <a16:creationId xmlns:a16="http://schemas.microsoft.com/office/drawing/2014/main" id="{CF7C19A5-3649-402A-8B2A-220A5FEECD78}"/>
              </a:ext>
            </a:extLst>
          </p:cNvPr>
          <p:cNvGraphicFramePr>
            <a:graphicFrameLocks noGrp="1"/>
          </p:cNvGraphicFramePr>
          <p:nvPr>
            <p:extLst>
              <p:ext uri="{D42A27DB-BD31-4B8C-83A1-F6EECF244321}">
                <p14:modId xmlns:p14="http://schemas.microsoft.com/office/powerpoint/2010/main" val="4269406813"/>
              </p:ext>
            </p:extLst>
          </p:nvPr>
        </p:nvGraphicFramePr>
        <p:xfrm>
          <a:off x="1607062" y="2508323"/>
          <a:ext cx="5929876" cy="1711982"/>
        </p:xfrm>
        <a:graphic>
          <a:graphicData uri="http://schemas.openxmlformats.org/drawingml/2006/table">
            <a:tbl>
              <a:tblPr firstRow="1" bandRow="1">
                <a:tableStyleId>{93296810-A885-4BE3-A3E7-6D5BEEA58F35}</a:tableStyleId>
              </a:tblPr>
              <a:tblGrid>
                <a:gridCol w="2685232">
                  <a:extLst>
                    <a:ext uri="{9D8B030D-6E8A-4147-A177-3AD203B41FA5}">
                      <a16:colId xmlns:a16="http://schemas.microsoft.com/office/drawing/2014/main" val="926752824"/>
                    </a:ext>
                  </a:extLst>
                </a:gridCol>
                <a:gridCol w="1493199">
                  <a:extLst>
                    <a:ext uri="{9D8B030D-6E8A-4147-A177-3AD203B41FA5}">
                      <a16:colId xmlns:a16="http://schemas.microsoft.com/office/drawing/2014/main" val="2521252887"/>
                    </a:ext>
                  </a:extLst>
                </a:gridCol>
                <a:gridCol w="1751445">
                  <a:extLst>
                    <a:ext uri="{9D8B030D-6E8A-4147-A177-3AD203B41FA5}">
                      <a16:colId xmlns:a16="http://schemas.microsoft.com/office/drawing/2014/main" val="2270256525"/>
                    </a:ext>
                  </a:extLst>
                </a:gridCol>
              </a:tblGrid>
              <a:tr h="762000">
                <a:tc>
                  <a:txBody>
                    <a:bodyPr/>
                    <a:lstStyle/>
                    <a:p>
                      <a:pPr marL="137160" marR="0" algn="ctr">
                        <a:spcBef>
                          <a:spcPts val="0"/>
                        </a:spcBef>
                        <a:spcAft>
                          <a:spcPts val="0"/>
                        </a:spcAft>
                      </a:pPr>
                      <a:r>
                        <a:rPr lang="en-US" sz="1400" b="1" dirty="0">
                          <a:solidFill>
                            <a:srgbClr val="FFFFFF"/>
                          </a:solidFill>
                          <a:effectLst/>
                          <a:latin typeface="Calibri body"/>
                          <a:ea typeface="Calibri" panose="020F0502020204030204" pitchFamily="34" charset="0"/>
                        </a:rPr>
                        <a:t>Industry</a:t>
                      </a:r>
                      <a:endParaRPr lang="en-US" sz="1400" b="1" dirty="0">
                        <a:effectLst/>
                        <a:latin typeface="Calibri body"/>
                        <a:ea typeface="Calibri" panose="020F0502020204030204" pitchFamily="34" charset="0"/>
                      </a:endParaRPr>
                    </a:p>
                  </a:txBody>
                  <a:tcPr marL="68580" marR="68580" marT="0" marB="0" anchor="ctr">
                    <a:solidFill>
                      <a:srgbClr val="006600"/>
                    </a:solidFill>
                  </a:tcPr>
                </a:tc>
                <a:tc>
                  <a:txBody>
                    <a:bodyPr/>
                    <a:lstStyle/>
                    <a:p>
                      <a:pPr marL="137160" marR="0" algn="ctr">
                        <a:spcBef>
                          <a:spcPts val="0"/>
                        </a:spcBef>
                        <a:spcAft>
                          <a:spcPts val="0"/>
                        </a:spcAft>
                      </a:pPr>
                      <a:r>
                        <a:rPr lang="en-US" sz="1400" b="1">
                          <a:solidFill>
                            <a:srgbClr val="FFFFFF"/>
                          </a:solidFill>
                          <a:effectLst/>
                          <a:latin typeface="Calibri body"/>
                          <a:ea typeface="Calibri" panose="020F0502020204030204" pitchFamily="34" charset="0"/>
                        </a:rPr>
                        <a:t>Total Number</a:t>
                      </a:r>
                      <a:endParaRPr lang="en-US" sz="1400" b="1">
                        <a:effectLst/>
                        <a:latin typeface="Calibri body"/>
                        <a:ea typeface="Calibri" panose="020F0502020204030204" pitchFamily="34" charset="0"/>
                      </a:endParaRPr>
                    </a:p>
                    <a:p>
                      <a:pPr marL="137160" marR="0" algn="ctr">
                        <a:spcBef>
                          <a:spcPts val="0"/>
                        </a:spcBef>
                        <a:spcAft>
                          <a:spcPts val="0"/>
                        </a:spcAft>
                      </a:pPr>
                      <a:r>
                        <a:rPr lang="en-US" sz="1400" b="1">
                          <a:solidFill>
                            <a:srgbClr val="FFFFFF"/>
                          </a:solidFill>
                          <a:effectLst/>
                          <a:latin typeface="Calibri body"/>
                          <a:ea typeface="Calibri" panose="020F0502020204030204" pitchFamily="34" charset="0"/>
                        </a:rPr>
                        <a:t>of Contracts</a:t>
                      </a:r>
                      <a:endParaRPr lang="en-US" sz="1400" b="1">
                        <a:effectLst/>
                        <a:latin typeface="Calibri body"/>
                        <a:ea typeface="Calibri" panose="020F0502020204030204" pitchFamily="34" charset="0"/>
                      </a:endParaRPr>
                    </a:p>
                  </a:txBody>
                  <a:tcPr marL="68580" marR="68580" marT="0" marB="0" anchor="ctr">
                    <a:solidFill>
                      <a:srgbClr val="006600"/>
                    </a:solidFill>
                  </a:tcPr>
                </a:tc>
                <a:tc>
                  <a:txBody>
                    <a:bodyPr/>
                    <a:lstStyle/>
                    <a:p>
                      <a:pPr marL="0" marR="0" algn="ctr">
                        <a:spcBef>
                          <a:spcPts val="0"/>
                        </a:spcBef>
                        <a:spcAft>
                          <a:spcPts val="0"/>
                        </a:spcAft>
                      </a:pPr>
                      <a:r>
                        <a:rPr lang="en-US" sz="1400" b="1" dirty="0">
                          <a:solidFill>
                            <a:srgbClr val="FFFFFF"/>
                          </a:solidFill>
                          <a:effectLst/>
                          <a:latin typeface="Calibri body"/>
                          <a:ea typeface="Calibri" panose="020F0502020204030204" pitchFamily="34" charset="0"/>
                        </a:rPr>
                        <a:t>Total Dollars Expended</a:t>
                      </a:r>
                      <a:endParaRPr lang="en-US" sz="1400" b="1" dirty="0">
                        <a:effectLst/>
                        <a:latin typeface="Calibri body"/>
                        <a:ea typeface="Calibri" panose="020F0502020204030204" pitchFamily="34" charset="0"/>
                      </a:endParaRPr>
                    </a:p>
                  </a:txBody>
                  <a:tcPr marL="68580" marR="68580" marT="0" marB="0" anchor="ctr">
                    <a:solidFill>
                      <a:srgbClr val="006600"/>
                    </a:solidFill>
                  </a:tcPr>
                </a:tc>
                <a:extLst>
                  <a:ext uri="{0D108BD9-81ED-4DB2-BD59-A6C34878D82A}">
                    <a16:rowId xmlns:a16="http://schemas.microsoft.com/office/drawing/2014/main" val="1447407203"/>
                  </a:ext>
                </a:extLst>
              </a:tr>
              <a:tr h="322591">
                <a:tc>
                  <a:txBody>
                    <a:bodyPr/>
                    <a:lstStyle/>
                    <a:p>
                      <a:pPr marL="171450" indent="0" algn="l" rtl="0" fontAlgn="ctr"/>
                      <a:r>
                        <a:rPr lang="en-US" sz="1400" b="1" kern="1200" dirty="0">
                          <a:solidFill>
                            <a:schemeClr val="dk1"/>
                          </a:solidFill>
                          <a:latin typeface="Calibri body"/>
                          <a:ea typeface="+mn-ea"/>
                          <a:cs typeface="Arial" panose="020B0604020202020204" pitchFamily="34" charset="0"/>
                        </a:rPr>
                        <a:t>Construction</a:t>
                      </a:r>
                    </a:p>
                  </a:txBody>
                  <a:tcPr marL="9525" marR="9525" marT="9526" marB="0" anchor="ctr"/>
                </a:tc>
                <a:tc>
                  <a:txBody>
                    <a:bodyPr/>
                    <a:lstStyle/>
                    <a:p>
                      <a:pPr algn="ctr" fontAlgn="ctr"/>
                      <a:r>
                        <a:rPr lang="en-US" sz="1400" b="0" i="0" u="none" strike="noStrike" dirty="0">
                          <a:solidFill>
                            <a:srgbClr val="000000"/>
                          </a:solidFill>
                          <a:effectLst/>
                          <a:latin typeface="Calibri body"/>
                        </a:rPr>
                        <a:t>514</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$99,580,233 </a:t>
                      </a:r>
                    </a:p>
                  </a:txBody>
                  <a:tcPr marL="4763" marR="4763" marT="4763" marB="0" anchor="ctr"/>
                </a:tc>
                <a:extLst>
                  <a:ext uri="{0D108BD9-81ED-4DB2-BD59-A6C34878D82A}">
                    <a16:rowId xmlns:a16="http://schemas.microsoft.com/office/drawing/2014/main" val="3962526912"/>
                  </a:ext>
                </a:extLst>
              </a:tr>
              <a:tr h="322591">
                <a:tc>
                  <a:txBody>
                    <a:bodyPr/>
                    <a:lstStyle/>
                    <a:p>
                      <a:pPr marL="171450" indent="0" algn="l" rtl="0" fontAlgn="ctr"/>
                      <a:r>
                        <a:rPr lang="en-US" sz="1400" b="1" kern="1200" dirty="0">
                          <a:solidFill>
                            <a:schemeClr val="dk1"/>
                          </a:solidFill>
                          <a:latin typeface="Calibri body"/>
                          <a:ea typeface="+mn-ea"/>
                          <a:cs typeface="Arial" panose="020B0604020202020204" pitchFamily="34" charset="0"/>
                        </a:rPr>
                        <a:t>Architecture and Engineering</a:t>
                      </a:r>
                    </a:p>
                  </a:txBody>
                  <a:tcPr marL="9525" marR="9525" marT="9526" marB="0" anchor="ctr"/>
                </a:tc>
                <a:tc>
                  <a:txBody>
                    <a:bodyPr/>
                    <a:lstStyle/>
                    <a:p>
                      <a:pPr algn="ctr" fontAlgn="ctr"/>
                      <a:r>
                        <a:rPr lang="en-US" sz="1400" b="0" i="0" u="none" strike="noStrike" dirty="0">
                          <a:solidFill>
                            <a:srgbClr val="000000"/>
                          </a:solidFill>
                          <a:effectLst/>
                          <a:latin typeface="Calibri body"/>
                        </a:rPr>
                        <a:t>117</a:t>
                      </a:r>
                    </a:p>
                  </a:txBody>
                  <a:tcPr marL="4763" marR="4763" marT="4763" marB="0" anchor="ctr"/>
                </a:tc>
                <a:tc>
                  <a:txBody>
                    <a:bodyPr/>
                    <a:lstStyle/>
                    <a:p>
                      <a:pPr marL="0" algn="ctr" defTabSz="914400" rtl="0" eaLnBrk="1" fontAlgn="ctr" latinLnBrk="0" hangingPunct="1"/>
                      <a:r>
                        <a:rPr lang="en-US" sz="1400" b="0" i="0" u="none" strike="noStrike" kern="1200" dirty="0">
                          <a:solidFill>
                            <a:srgbClr val="000000"/>
                          </a:solidFill>
                          <a:effectLst/>
                          <a:latin typeface="Calibri body"/>
                          <a:ea typeface="+mn-ea"/>
                          <a:cs typeface="+mn-cs"/>
                        </a:rPr>
                        <a:t>$15,877,708 </a:t>
                      </a:r>
                    </a:p>
                  </a:txBody>
                  <a:tcPr marL="4763" marR="4763" marT="4763" marB="0" anchor="ctr"/>
                </a:tc>
                <a:extLst>
                  <a:ext uri="{0D108BD9-81ED-4DB2-BD59-A6C34878D82A}">
                    <a16:rowId xmlns:a16="http://schemas.microsoft.com/office/drawing/2014/main" val="1104887387"/>
                  </a:ext>
                </a:extLst>
              </a:tr>
              <a:tr h="224431">
                <a:tc>
                  <a:txBody>
                    <a:bodyPr/>
                    <a:lstStyle/>
                    <a:p>
                      <a:pPr marL="171450" indent="0" algn="r" rtl="0" fontAlgn="ctr"/>
                      <a:r>
                        <a:rPr lang="en-US" sz="1400" b="1" kern="1200" dirty="0">
                          <a:solidFill>
                            <a:schemeClr val="dk1"/>
                          </a:solidFill>
                          <a:latin typeface="Calibri body"/>
                          <a:ea typeface="+mn-ea"/>
                          <a:cs typeface="Arial" panose="020B0604020202020204" pitchFamily="34" charset="0"/>
                        </a:rPr>
                        <a:t>Total</a:t>
                      </a:r>
                    </a:p>
                  </a:txBody>
                  <a:tcPr marL="9525" marR="9525" marT="9526" marB="0" anchor="ctr"/>
                </a:tc>
                <a:tc>
                  <a:txBody>
                    <a:bodyPr/>
                    <a:lstStyle/>
                    <a:p>
                      <a:pPr marL="0" marR="0" lvl="0" indent="0" algn="ctr" defTabSz="930275" rtl="0" eaLnBrk="0" fontAlgn="base" latinLnBrk="0" hangingPunct="0">
                        <a:lnSpc>
                          <a:spcPct val="100000"/>
                        </a:lnSpc>
                        <a:spcBef>
                          <a:spcPct val="20000"/>
                        </a:spcBef>
                        <a:spcAft>
                          <a:spcPct val="0"/>
                        </a:spcAft>
                        <a:buClrTx/>
                        <a:buSzPct val="100000"/>
                        <a:buFontTx/>
                        <a:buNone/>
                        <a:tabLst/>
                      </a:pPr>
                      <a:r>
                        <a:rPr kumimoji="0" lang="en-US" sz="1400" b="1" i="0" u="none" strike="noStrike" kern="1200" cap="none" normalizeH="0" baseline="0" dirty="0">
                          <a:ln>
                            <a:noFill/>
                          </a:ln>
                          <a:solidFill>
                            <a:srgbClr val="000000"/>
                          </a:solidFill>
                          <a:effectLst/>
                          <a:latin typeface="Calibri body"/>
                          <a:ea typeface="+mn-ea"/>
                          <a:cs typeface="Times New Roman" pitchFamily="18" charset="0"/>
                        </a:rPr>
                        <a:t>631</a:t>
                      </a:r>
                    </a:p>
                  </a:txBody>
                  <a:tcPr anchor="ctr" anchorCtr="1" horzOverflow="overflow"/>
                </a:tc>
                <a:tc>
                  <a:txBody>
                    <a:bodyPr/>
                    <a:lstStyle/>
                    <a:p>
                      <a:pPr marL="0" algn="ctr" defTabSz="914400" rtl="0" eaLnBrk="1" fontAlgn="ctr" latinLnBrk="0" hangingPunct="1"/>
                      <a:r>
                        <a:rPr lang="en-US" sz="1400" b="1" i="0" u="none" strike="noStrike" kern="1200" dirty="0">
                          <a:solidFill>
                            <a:srgbClr val="000000"/>
                          </a:solidFill>
                          <a:effectLst/>
                          <a:latin typeface="Calibri body"/>
                          <a:ea typeface="+mn-ea"/>
                          <a:cs typeface="+mn-cs"/>
                        </a:rPr>
                        <a:t>$115,457,941 </a:t>
                      </a:r>
                    </a:p>
                  </a:txBody>
                  <a:tcPr marL="4763" marR="4763" marT="4763" marB="0" anchor="ctr"/>
                </a:tc>
                <a:extLst>
                  <a:ext uri="{0D108BD9-81ED-4DB2-BD59-A6C34878D82A}">
                    <a16:rowId xmlns:a16="http://schemas.microsoft.com/office/drawing/2014/main" val="1903714488"/>
                  </a:ext>
                </a:extLst>
              </a:tr>
            </a:tbl>
          </a:graphicData>
        </a:graphic>
      </p:graphicFrame>
    </p:spTree>
    <p:extLst>
      <p:ext uri="{BB962C8B-B14F-4D97-AF65-F5344CB8AC3E}">
        <p14:creationId xmlns:p14="http://schemas.microsoft.com/office/powerpoint/2010/main" val="34870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8B2FE9-DBB2-4469-858B-96AA618FFB7C}"/>
              </a:ext>
            </a:extLst>
          </p:cNvPr>
          <p:cNvSpPr>
            <a:spLocks noGrp="1"/>
          </p:cNvSpPr>
          <p:nvPr>
            <p:ph type="title"/>
          </p:nvPr>
        </p:nvSpPr>
        <p:spPr>
          <a:xfrm>
            <a:off x="1015681" y="293962"/>
            <a:ext cx="8175514" cy="1325563"/>
          </a:xfrm>
        </p:spPr>
        <p:txBody>
          <a:bodyPr>
            <a:normAutofit/>
          </a:bodyPr>
          <a:lstStyle/>
          <a:p>
            <a:r>
              <a:rPr lang="en-US" dirty="0"/>
              <a:t>Contracts Analyzed</a:t>
            </a:r>
          </a:p>
        </p:txBody>
      </p:sp>
      <p:sp>
        <p:nvSpPr>
          <p:cNvPr id="2" name="TextBox 1">
            <a:extLst>
              <a:ext uri="{FF2B5EF4-FFF2-40B4-BE49-F238E27FC236}">
                <a16:creationId xmlns:a16="http://schemas.microsoft.com/office/drawing/2014/main" id="{61D41CAC-3308-4F80-972E-D5126760BEBD}"/>
              </a:ext>
            </a:extLst>
          </p:cNvPr>
          <p:cNvSpPr txBox="1"/>
          <p:nvPr/>
        </p:nvSpPr>
        <p:spPr>
          <a:xfrm>
            <a:off x="1125302" y="1832664"/>
            <a:ext cx="7192788" cy="3046988"/>
          </a:xfrm>
          <a:prstGeom prst="rect">
            <a:avLst/>
          </a:prstGeom>
          <a:noFill/>
        </p:spPr>
        <p:txBody>
          <a:bodyPr wrap="square">
            <a:spAutoFit/>
          </a:bodyPr>
          <a:lstStyle/>
          <a:p>
            <a:pPr marL="342900" indent="-342900">
              <a:buFont typeface="Arial" panose="020B0604020202020204" pitchFamily="34" charset="0"/>
              <a:buChar char="•"/>
            </a:pPr>
            <a:r>
              <a:rPr lang="en-US" sz="2400" dirty="0"/>
              <a:t>Informal and formal construction prime contracts</a:t>
            </a:r>
          </a:p>
          <a:p>
            <a:pPr marL="342900" indent="-342900">
              <a:buFont typeface="Arial" panose="020B0604020202020204" pitchFamily="34" charset="0"/>
              <a:buChar char="•"/>
            </a:pPr>
            <a:r>
              <a:rPr lang="en-US" sz="2400" dirty="0"/>
              <a:t>Informal and formal architecture and engineering prime contracts </a:t>
            </a:r>
          </a:p>
          <a:p>
            <a:pPr marL="342900" indent="-342900">
              <a:buFont typeface="Arial" panose="020B0604020202020204" pitchFamily="34" charset="0"/>
              <a:buChar char="•"/>
            </a:pPr>
            <a:r>
              <a:rPr lang="en-US" sz="2400" dirty="0"/>
              <a:t>Informal and formal goods and services prime contracts </a:t>
            </a:r>
          </a:p>
          <a:p>
            <a:r>
              <a:rPr lang="en-US" sz="2400" dirty="0"/>
              <a:t>							∞∞</a:t>
            </a:r>
          </a:p>
          <a:p>
            <a:pPr marL="342900" indent="-342900">
              <a:buFont typeface="Arial" panose="020B0604020202020204" pitchFamily="34" charset="0"/>
              <a:buChar char="•"/>
            </a:pPr>
            <a:r>
              <a:rPr lang="en-US" sz="2400" dirty="0"/>
              <a:t>Construction subcontracts </a:t>
            </a:r>
          </a:p>
          <a:p>
            <a:pPr marL="342900" indent="-342900">
              <a:buFont typeface="Arial" panose="020B0604020202020204" pitchFamily="34" charset="0"/>
              <a:buChar char="•"/>
            </a:pPr>
            <a:r>
              <a:rPr lang="en-US" sz="2400" dirty="0"/>
              <a:t>Architecture and engineering subcontracts </a:t>
            </a:r>
          </a:p>
        </p:txBody>
      </p:sp>
    </p:spTree>
    <p:extLst>
      <p:ext uri="{BB962C8B-B14F-4D97-AF65-F5344CB8AC3E}">
        <p14:creationId xmlns:p14="http://schemas.microsoft.com/office/powerpoint/2010/main" val="951814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17787</TotalTime>
  <Words>2274</Words>
  <Application>Microsoft Office PowerPoint</Application>
  <PresentationFormat>On-screen Show (4:3)</PresentationFormat>
  <Paragraphs>483</Paragraphs>
  <Slides>43</Slides>
  <Notes>31</Notes>
  <HiddenSlides>2</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43</vt:i4>
      </vt:variant>
    </vt:vector>
  </HeadingPairs>
  <TitlesOfParts>
    <vt:vector size="55" baseType="lpstr">
      <vt:lpstr>Aharoni</vt:lpstr>
      <vt:lpstr>Arial</vt:lpstr>
      <vt:lpstr>Arial Black</vt:lpstr>
      <vt:lpstr>Arial Unicode MS</vt:lpstr>
      <vt:lpstr>Calibri</vt:lpstr>
      <vt:lpstr>Calibri body</vt:lpstr>
      <vt:lpstr>Calibri Light</vt:lpstr>
      <vt:lpstr>Cambria Math</vt:lpstr>
      <vt:lpstr>Century Gothic</vt:lpstr>
      <vt:lpstr>Times New Roman</vt:lpstr>
      <vt:lpstr>Wingdings</vt:lpstr>
      <vt:lpstr>Office Theme</vt:lpstr>
      <vt:lpstr>PowerPoint Presentation</vt:lpstr>
      <vt:lpstr>PowerPoint Presentation</vt:lpstr>
      <vt:lpstr>PowerPoint Presentation</vt:lpstr>
      <vt:lpstr>Mason Tillman’s City Client List</vt:lpstr>
      <vt:lpstr>Mason Tillman’s  Workforce Diversity</vt:lpstr>
      <vt:lpstr>City of Jacksonville Disparity Study Findings 2005-2010</vt:lpstr>
      <vt:lpstr>Prime Contracts Analyzed</vt:lpstr>
      <vt:lpstr>Subcontracts  Analyzed</vt:lpstr>
      <vt:lpstr>Contracts Analyzed</vt:lpstr>
      <vt:lpstr>Construction Prime Contract Disparity Findings</vt:lpstr>
      <vt:lpstr>Professional Service  Prime Contract Disparity Findings</vt:lpstr>
      <vt:lpstr>Goods and Other Services Prime Contract Disparity Findings</vt:lpstr>
      <vt:lpstr>Subcontract  Disparity Findings</vt:lpstr>
      <vt:lpstr>Anecdotal Findings</vt:lpstr>
      <vt:lpstr>Program Recommendations</vt:lpstr>
      <vt:lpstr>Race and Gender-Conscious Remedies</vt:lpstr>
      <vt:lpstr>Prime Contract Remedies</vt:lpstr>
      <vt:lpstr>Subcontract Remedies</vt:lpstr>
      <vt:lpstr>Race and Gender-Neutral Recommendations</vt:lpstr>
      <vt:lpstr>JSEB Program Enhancements</vt:lpstr>
      <vt:lpstr>Recommended Procurement Strategies</vt:lpstr>
      <vt:lpstr>Recommended Procurement Strategies (cont.)</vt:lpstr>
      <vt:lpstr>Recommended Procurement Strategies (cont.)</vt:lpstr>
      <vt:lpstr>Tracking and Monitoring Systems Assessment and Recommendations</vt:lpstr>
      <vt:lpstr>Disparity Study Legal Standard </vt:lpstr>
      <vt:lpstr>City of Richmond v. J.A. Croson</vt:lpstr>
      <vt:lpstr>City of Richmond v. J.A. Croson  </vt:lpstr>
      <vt:lpstr>Narrowly Tailored Remedies</vt:lpstr>
      <vt:lpstr>Legally Defensible Disparity Study Methodology</vt:lpstr>
      <vt:lpstr>Utilization</vt:lpstr>
      <vt:lpstr>PowerPoint Presentation</vt:lpstr>
      <vt:lpstr>Data Cleaning Challenges </vt:lpstr>
      <vt:lpstr>Availability</vt:lpstr>
      <vt:lpstr>Business Profile Overview</vt:lpstr>
      <vt:lpstr>Sources of Market-Area Businesses </vt:lpstr>
      <vt:lpstr>Determination of Willingness</vt:lpstr>
      <vt:lpstr>Determination of Ethnicity and Gender</vt:lpstr>
      <vt:lpstr>Determination of Business Capacity</vt:lpstr>
      <vt:lpstr>PowerPoint Presentation</vt:lpstr>
      <vt:lpstr>Anecdotal Analysis</vt:lpstr>
      <vt:lpstr> Fee Structure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Outreach Meeting</dc:title>
  <dc:creator>Aminatu Yusuf</dc:creator>
  <cp:lastModifiedBy>Allura Stewart</cp:lastModifiedBy>
  <cp:revision>1023</cp:revision>
  <cp:lastPrinted>2020-10-22T02:21:39Z</cp:lastPrinted>
  <dcterms:created xsi:type="dcterms:W3CDTF">2017-10-19T01:52:19Z</dcterms:created>
  <dcterms:modified xsi:type="dcterms:W3CDTF">2020-10-22T13:44:38Z</dcterms:modified>
</cp:coreProperties>
</file>